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431" r:id="rId2"/>
    <p:sldId id="425" r:id="rId3"/>
    <p:sldId id="430" r:id="rId4"/>
    <p:sldId id="424" r:id="rId5"/>
    <p:sldId id="422" r:id="rId6"/>
    <p:sldId id="433" r:id="rId7"/>
    <p:sldId id="436" r:id="rId8"/>
    <p:sldId id="435" r:id="rId9"/>
    <p:sldId id="427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аминова" initials="Л.А.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D3CDB1"/>
    <a:srgbClr val="CC6600"/>
    <a:srgbClr val="FFCC00"/>
    <a:srgbClr val="996633"/>
    <a:srgbClr val="A88D7C"/>
    <a:srgbClr val="F4F3EC"/>
    <a:srgbClr val="996600"/>
    <a:srgbClr val="663300"/>
    <a:srgbClr val="EDE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8B772-50FB-4293-8751-89C9C232914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04E69E-C18D-419E-9558-2B0DD2F5AF52}">
      <dgm:prSet phldrT="[Текст]"/>
      <dgm:spPr>
        <a:solidFill>
          <a:srgbClr val="D3CDB1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Направления поддержки ТОС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746CF3-3D9A-4CEA-A4CB-AFC0C6F2862C}" type="parTrans" cxnId="{2B8F06F0-BEB1-42FC-94E4-7921C279552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BDBBF3-BE19-4AA7-A03F-4A3BDF348C53}" type="sibTrans" cxnId="{2B8F06F0-BEB1-42FC-94E4-7921C279552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CBD26B-30E0-4011-A363-B40127D0F795}">
      <dgm:prSet phldrT="[Текст]"/>
      <dgm:spPr>
        <a:solidFill>
          <a:srgbClr val="D3CDB1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Организационная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B5559-9598-49F2-BF3B-51F7797D8AE7}" type="parTrans" cxnId="{09E368FE-3E9C-44F0-B1E0-02900EF226CF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BEB32E-7F48-474F-9A68-33A9FCD7D4A3}" type="sibTrans" cxnId="{09E368FE-3E9C-44F0-B1E0-02900EF226C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F519A7-906C-44B0-A30A-F05CCC2FF149}">
      <dgm:prSet phldrT="[Текст]"/>
      <dgm:spPr>
        <a:solidFill>
          <a:srgbClr val="D3CDB1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Финансовая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FDC153-EEB7-45C7-A182-05892A37E23D}" type="parTrans" cxnId="{1BE15A44-1082-43F4-B640-EF82496E980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1E08B7-0FA2-42F2-AE80-897FA5AFE124}" type="sibTrans" cxnId="{1BE15A44-1082-43F4-B640-EF82496E980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8108AB-E3E0-46D6-9383-1DF7B630FC0C}">
      <dgm:prSet phldrT="[Текст]"/>
      <dgm:spPr>
        <a:solidFill>
          <a:srgbClr val="D3CDB1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59DFEC-2F7A-4E7D-AB1C-90D010979BA0}" type="parTrans" cxnId="{AEDC6BEB-7A42-4949-820F-C5E1B2F0168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>
            <a:ln>
              <a:solidFill>
                <a:sysClr val="windowText" lastClr="000000"/>
              </a:solidFill>
            </a:ln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195EC4-44BA-4861-AA21-05C044EAEACA}" type="sibTrans" cxnId="{AEDC6BEB-7A42-4949-820F-C5E1B2F0168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3686B4-C0C8-40E4-9D27-DECF1AF9923B}" type="pres">
      <dgm:prSet presAssocID="{74C8B772-50FB-4293-8751-89C9C23291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365E74-3E3C-44F5-8B37-15BE44F5517A}" type="pres">
      <dgm:prSet presAssocID="{FB04E69E-C18D-419E-9558-2B0DD2F5AF52}" presName="hierRoot1" presStyleCnt="0">
        <dgm:presLayoutVars>
          <dgm:hierBranch val="init"/>
        </dgm:presLayoutVars>
      </dgm:prSet>
      <dgm:spPr/>
    </dgm:pt>
    <dgm:pt modelId="{F7BDB404-EF16-4A39-9B28-2D0A82C4345E}" type="pres">
      <dgm:prSet presAssocID="{FB04E69E-C18D-419E-9558-2B0DD2F5AF52}" presName="rootComposite1" presStyleCnt="0"/>
      <dgm:spPr/>
    </dgm:pt>
    <dgm:pt modelId="{DB387B48-1F0E-4AF6-B7F0-F7ACC2B6E69F}" type="pres">
      <dgm:prSet presAssocID="{FB04E69E-C18D-419E-9558-2B0DD2F5AF5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349F2D-64DA-4B66-90F7-2C008A4FFF35}" type="pres">
      <dgm:prSet presAssocID="{FB04E69E-C18D-419E-9558-2B0DD2F5AF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0C69A9A-71C8-4A36-9C41-8FC5FCADDB6A}" type="pres">
      <dgm:prSet presAssocID="{FB04E69E-C18D-419E-9558-2B0DD2F5AF52}" presName="hierChild2" presStyleCnt="0"/>
      <dgm:spPr/>
    </dgm:pt>
    <dgm:pt modelId="{BB6B1C9B-1874-470B-977B-96E970348092}" type="pres">
      <dgm:prSet presAssocID="{100B5559-9598-49F2-BF3B-51F7797D8AE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244E859-FA7F-4B36-AA8C-A241986E4EB4}" type="pres">
      <dgm:prSet presAssocID="{BACBD26B-30E0-4011-A363-B40127D0F795}" presName="hierRoot2" presStyleCnt="0">
        <dgm:presLayoutVars>
          <dgm:hierBranch val="init"/>
        </dgm:presLayoutVars>
      </dgm:prSet>
      <dgm:spPr/>
    </dgm:pt>
    <dgm:pt modelId="{FA280E8B-BAB4-453F-88EE-E0C327BC074E}" type="pres">
      <dgm:prSet presAssocID="{BACBD26B-30E0-4011-A363-B40127D0F795}" presName="rootComposite" presStyleCnt="0"/>
      <dgm:spPr/>
    </dgm:pt>
    <dgm:pt modelId="{00906123-DE8C-4DE5-AA3E-478B889BBF75}" type="pres">
      <dgm:prSet presAssocID="{BACBD26B-30E0-4011-A363-B40127D0F79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D6DFE4-4F89-488A-833C-FA74A6400E1D}" type="pres">
      <dgm:prSet presAssocID="{BACBD26B-30E0-4011-A363-B40127D0F795}" presName="rootConnector" presStyleLbl="node2" presStyleIdx="0" presStyleCnt="3"/>
      <dgm:spPr/>
      <dgm:t>
        <a:bodyPr/>
        <a:lstStyle/>
        <a:p>
          <a:endParaRPr lang="ru-RU"/>
        </a:p>
      </dgm:t>
    </dgm:pt>
    <dgm:pt modelId="{6B8ACA3F-A3D2-40D7-9667-79183ABB1505}" type="pres">
      <dgm:prSet presAssocID="{BACBD26B-30E0-4011-A363-B40127D0F795}" presName="hierChild4" presStyleCnt="0"/>
      <dgm:spPr/>
    </dgm:pt>
    <dgm:pt modelId="{76BE8A6D-45CC-43D1-912B-A0304952D898}" type="pres">
      <dgm:prSet presAssocID="{BACBD26B-30E0-4011-A363-B40127D0F795}" presName="hierChild5" presStyleCnt="0"/>
      <dgm:spPr/>
    </dgm:pt>
    <dgm:pt modelId="{43CCC98A-AD9C-4ABE-9536-40C1C524D5E7}" type="pres">
      <dgm:prSet presAssocID="{FBFDC153-EEB7-45C7-A182-05892A37E23D}" presName="Name37" presStyleLbl="parChTrans1D2" presStyleIdx="1" presStyleCnt="3"/>
      <dgm:spPr/>
      <dgm:t>
        <a:bodyPr/>
        <a:lstStyle/>
        <a:p>
          <a:endParaRPr lang="ru-RU"/>
        </a:p>
      </dgm:t>
    </dgm:pt>
    <dgm:pt modelId="{CDCBBDF6-EE7F-4431-A9E5-040F35C1D4CE}" type="pres">
      <dgm:prSet presAssocID="{F5F519A7-906C-44B0-A30A-F05CCC2FF149}" presName="hierRoot2" presStyleCnt="0">
        <dgm:presLayoutVars>
          <dgm:hierBranch val="init"/>
        </dgm:presLayoutVars>
      </dgm:prSet>
      <dgm:spPr/>
    </dgm:pt>
    <dgm:pt modelId="{9E2B5AD6-345A-417A-B515-F0BCBD46AEAB}" type="pres">
      <dgm:prSet presAssocID="{F5F519A7-906C-44B0-A30A-F05CCC2FF149}" presName="rootComposite" presStyleCnt="0"/>
      <dgm:spPr/>
    </dgm:pt>
    <dgm:pt modelId="{2266A6C1-2210-4E8D-823C-EA973E5C06CE}" type="pres">
      <dgm:prSet presAssocID="{F5F519A7-906C-44B0-A30A-F05CCC2FF14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4C1E37-1453-44DA-886D-5F96996FEF49}" type="pres">
      <dgm:prSet presAssocID="{F5F519A7-906C-44B0-A30A-F05CCC2FF149}" presName="rootConnector" presStyleLbl="node2" presStyleIdx="1" presStyleCnt="3"/>
      <dgm:spPr/>
      <dgm:t>
        <a:bodyPr/>
        <a:lstStyle/>
        <a:p>
          <a:endParaRPr lang="ru-RU"/>
        </a:p>
      </dgm:t>
    </dgm:pt>
    <dgm:pt modelId="{2F9F3385-BD4B-43F4-AE89-305C770EFA14}" type="pres">
      <dgm:prSet presAssocID="{F5F519A7-906C-44B0-A30A-F05CCC2FF149}" presName="hierChild4" presStyleCnt="0"/>
      <dgm:spPr/>
    </dgm:pt>
    <dgm:pt modelId="{77F9493B-98E5-4E29-87B6-6202748DDBAF}" type="pres">
      <dgm:prSet presAssocID="{F5F519A7-906C-44B0-A30A-F05CCC2FF149}" presName="hierChild5" presStyleCnt="0"/>
      <dgm:spPr/>
    </dgm:pt>
    <dgm:pt modelId="{D58BED59-376B-4BA3-B07B-F00FB9ABCB2C}" type="pres">
      <dgm:prSet presAssocID="{C859DFEC-2F7A-4E7D-AB1C-90D010979BA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9DFCDD22-1180-41CD-BB27-3E79D92F5AD4}" type="pres">
      <dgm:prSet presAssocID="{788108AB-E3E0-46D6-9383-1DF7B630FC0C}" presName="hierRoot2" presStyleCnt="0">
        <dgm:presLayoutVars>
          <dgm:hierBranch val="init"/>
        </dgm:presLayoutVars>
      </dgm:prSet>
      <dgm:spPr/>
    </dgm:pt>
    <dgm:pt modelId="{E32794EC-29A9-45D2-8469-6432402AFD06}" type="pres">
      <dgm:prSet presAssocID="{788108AB-E3E0-46D6-9383-1DF7B630FC0C}" presName="rootComposite" presStyleCnt="0"/>
      <dgm:spPr/>
    </dgm:pt>
    <dgm:pt modelId="{47F08282-ECA0-409E-A268-9D82CCDBAABE}" type="pres">
      <dgm:prSet presAssocID="{788108AB-E3E0-46D6-9383-1DF7B630FC0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3F9A22-4ECA-4466-943D-BE28C7671BC2}" type="pres">
      <dgm:prSet presAssocID="{788108AB-E3E0-46D6-9383-1DF7B630FC0C}" presName="rootConnector" presStyleLbl="node2" presStyleIdx="2" presStyleCnt="3"/>
      <dgm:spPr/>
      <dgm:t>
        <a:bodyPr/>
        <a:lstStyle/>
        <a:p>
          <a:endParaRPr lang="ru-RU"/>
        </a:p>
      </dgm:t>
    </dgm:pt>
    <dgm:pt modelId="{109BDBBC-4978-4721-BAAE-F55632285AC6}" type="pres">
      <dgm:prSet presAssocID="{788108AB-E3E0-46D6-9383-1DF7B630FC0C}" presName="hierChild4" presStyleCnt="0"/>
      <dgm:spPr/>
    </dgm:pt>
    <dgm:pt modelId="{E8A60AC8-332B-45AC-BD54-0312B982E9A2}" type="pres">
      <dgm:prSet presAssocID="{788108AB-E3E0-46D6-9383-1DF7B630FC0C}" presName="hierChild5" presStyleCnt="0"/>
      <dgm:spPr/>
    </dgm:pt>
    <dgm:pt modelId="{9B535D4B-10A5-46FC-8266-1CFBB569AA25}" type="pres">
      <dgm:prSet presAssocID="{FB04E69E-C18D-419E-9558-2B0DD2F5AF52}" presName="hierChild3" presStyleCnt="0"/>
      <dgm:spPr/>
    </dgm:pt>
  </dgm:ptLst>
  <dgm:cxnLst>
    <dgm:cxn modelId="{1BE15A44-1082-43F4-B640-EF82496E9803}" srcId="{FB04E69E-C18D-419E-9558-2B0DD2F5AF52}" destId="{F5F519A7-906C-44B0-A30A-F05CCC2FF149}" srcOrd="1" destOrd="0" parTransId="{FBFDC153-EEB7-45C7-A182-05892A37E23D}" sibTransId="{461E08B7-0FA2-42F2-AE80-897FA5AFE124}"/>
    <dgm:cxn modelId="{49A51BDF-45EA-4521-8A48-8A296F79AAED}" type="presOf" srcId="{74C8B772-50FB-4293-8751-89C9C2329148}" destId="{AD3686B4-C0C8-40E4-9D27-DECF1AF9923B}" srcOrd="0" destOrd="0" presId="urn:microsoft.com/office/officeart/2005/8/layout/orgChart1"/>
    <dgm:cxn modelId="{E8BC0E10-3F3E-4DA7-8468-B644B0848A20}" type="presOf" srcId="{788108AB-E3E0-46D6-9383-1DF7B630FC0C}" destId="{47F08282-ECA0-409E-A268-9D82CCDBAABE}" srcOrd="0" destOrd="0" presId="urn:microsoft.com/office/officeart/2005/8/layout/orgChart1"/>
    <dgm:cxn modelId="{2B8F06F0-BEB1-42FC-94E4-7921C2795521}" srcId="{74C8B772-50FB-4293-8751-89C9C2329148}" destId="{FB04E69E-C18D-419E-9558-2B0DD2F5AF52}" srcOrd="0" destOrd="0" parTransId="{BF746CF3-3D9A-4CEA-A4CB-AFC0C6F2862C}" sibTransId="{BABDBBF3-BE19-4AA7-A03F-4A3BDF348C53}"/>
    <dgm:cxn modelId="{B9C1E17C-D400-4943-9603-8C2B07D48CF3}" type="presOf" srcId="{BACBD26B-30E0-4011-A363-B40127D0F795}" destId="{00906123-DE8C-4DE5-AA3E-478B889BBF75}" srcOrd="0" destOrd="0" presId="urn:microsoft.com/office/officeart/2005/8/layout/orgChart1"/>
    <dgm:cxn modelId="{4020DE5F-A639-4519-BE86-612327E46BD8}" type="presOf" srcId="{FBFDC153-EEB7-45C7-A182-05892A37E23D}" destId="{43CCC98A-AD9C-4ABE-9536-40C1C524D5E7}" srcOrd="0" destOrd="0" presId="urn:microsoft.com/office/officeart/2005/8/layout/orgChart1"/>
    <dgm:cxn modelId="{09E368FE-3E9C-44F0-B1E0-02900EF226CF}" srcId="{FB04E69E-C18D-419E-9558-2B0DD2F5AF52}" destId="{BACBD26B-30E0-4011-A363-B40127D0F795}" srcOrd="0" destOrd="0" parTransId="{100B5559-9598-49F2-BF3B-51F7797D8AE7}" sibTransId="{79BEB32E-7F48-474F-9A68-33A9FCD7D4A3}"/>
    <dgm:cxn modelId="{AEDC6BEB-7A42-4949-820F-C5E1B2F01685}" srcId="{FB04E69E-C18D-419E-9558-2B0DD2F5AF52}" destId="{788108AB-E3E0-46D6-9383-1DF7B630FC0C}" srcOrd="2" destOrd="0" parTransId="{C859DFEC-2F7A-4E7D-AB1C-90D010979BA0}" sibTransId="{12195EC4-44BA-4861-AA21-05C044EAEACA}"/>
    <dgm:cxn modelId="{4FE2FD18-0B28-4672-BE3F-10368E8CFD8B}" type="presOf" srcId="{100B5559-9598-49F2-BF3B-51F7797D8AE7}" destId="{BB6B1C9B-1874-470B-977B-96E970348092}" srcOrd="0" destOrd="0" presId="urn:microsoft.com/office/officeart/2005/8/layout/orgChart1"/>
    <dgm:cxn modelId="{2A8DE6DB-3FE2-4FF0-938B-5EAAC56238D7}" type="presOf" srcId="{C859DFEC-2F7A-4E7D-AB1C-90D010979BA0}" destId="{D58BED59-376B-4BA3-B07B-F00FB9ABCB2C}" srcOrd="0" destOrd="0" presId="urn:microsoft.com/office/officeart/2005/8/layout/orgChart1"/>
    <dgm:cxn modelId="{02213031-9984-4416-A525-B3B05401187C}" type="presOf" srcId="{FB04E69E-C18D-419E-9558-2B0DD2F5AF52}" destId="{DB387B48-1F0E-4AF6-B7F0-F7ACC2B6E69F}" srcOrd="0" destOrd="0" presId="urn:microsoft.com/office/officeart/2005/8/layout/orgChart1"/>
    <dgm:cxn modelId="{9947CB85-CD51-4D48-ABB9-4C64D5EC7781}" type="presOf" srcId="{788108AB-E3E0-46D6-9383-1DF7B630FC0C}" destId="{BA3F9A22-4ECA-4466-943D-BE28C7671BC2}" srcOrd="1" destOrd="0" presId="urn:microsoft.com/office/officeart/2005/8/layout/orgChart1"/>
    <dgm:cxn modelId="{9A81DCED-5C38-417A-8882-34F546943E92}" type="presOf" srcId="{F5F519A7-906C-44B0-A30A-F05CCC2FF149}" destId="{2266A6C1-2210-4E8D-823C-EA973E5C06CE}" srcOrd="0" destOrd="0" presId="urn:microsoft.com/office/officeart/2005/8/layout/orgChart1"/>
    <dgm:cxn modelId="{790278A2-9F22-46CF-A5AD-C6C8715F5752}" type="presOf" srcId="{BACBD26B-30E0-4011-A363-B40127D0F795}" destId="{5BD6DFE4-4F89-488A-833C-FA74A6400E1D}" srcOrd="1" destOrd="0" presId="urn:microsoft.com/office/officeart/2005/8/layout/orgChart1"/>
    <dgm:cxn modelId="{AE867B2B-D315-4CCB-BE35-DC8B0E3057B0}" type="presOf" srcId="{F5F519A7-906C-44B0-A30A-F05CCC2FF149}" destId="{BA4C1E37-1453-44DA-886D-5F96996FEF49}" srcOrd="1" destOrd="0" presId="urn:microsoft.com/office/officeart/2005/8/layout/orgChart1"/>
    <dgm:cxn modelId="{C0AAF6D2-4706-4576-9F40-F9ABFB2A99AF}" type="presOf" srcId="{FB04E69E-C18D-419E-9558-2B0DD2F5AF52}" destId="{03349F2D-64DA-4B66-90F7-2C008A4FFF35}" srcOrd="1" destOrd="0" presId="urn:microsoft.com/office/officeart/2005/8/layout/orgChart1"/>
    <dgm:cxn modelId="{E92779DB-9BA2-4BE2-BE00-414883F65142}" type="presParOf" srcId="{AD3686B4-C0C8-40E4-9D27-DECF1AF9923B}" destId="{1B365E74-3E3C-44F5-8B37-15BE44F5517A}" srcOrd="0" destOrd="0" presId="urn:microsoft.com/office/officeart/2005/8/layout/orgChart1"/>
    <dgm:cxn modelId="{8339EC30-B7AA-4D80-A7B3-B64883E1860D}" type="presParOf" srcId="{1B365E74-3E3C-44F5-8B37-15BE44F5517A}" destId="{F7BDB404-EF16-4A39-9B28-2D0A82C4345E}" srcOrd="0" destOrd="0" presId="urn:microsoft.com/office/officeart/2005/8/layout/orgChart1"/>
    <dgm:cxn modelId="{C932813A-2C2B-4EE1-A283-D8D7BD9808E6}" type="presParOf" srcId="{F7BDB404-EF16-4A39-9B28-2D0A82C4345E}" destId="{DB387B48-1F0E-4AF6-B7F0-F7ACC2B6E69F}" srcOrd="0" destOrd="0" presId="urn:microsoft.com/office/officeart/2005/8/layout/orgChart1"/>
    <dgm:cxn modelId="{1999DB5E-21C3-4C7A-8212-6432B1E88529}" type="presParOf" srcId="{F7BDB404-EF16-4A39-9B28-2D0A82C4345E}" destId="{03349F2D-64DA-4B66-90F7-2C008A4FFF35}" srcOrd="1" destOrd="0" presId="urn:microsoft.com/office/officeart/2005/8/layout/orgChart1"/>
    <dgm:cxn modelId="{DF2621E8-BC13-450A-B2C5-1D009034D5B4}" type="presParOf" srcId="{1B365E74-3E3C-44F5-8B37-15BE44F5517A}" destId="{C0C69A9A-71C8-4A36-9C41-8FC5FCADDB6A}" srcOrd="1" destOrd="0" presId="urn:microsoft.com/office/officeart/2005/8/layout/orgChart1"/>
    <dgm:cxn modelId="{09F37327-DE9A-48A7-B3AB-01DD55AA99FD}" type="presParOf" srcId="{C0C69A9A-71C8-4A36-9C41-8FC5FCADDB6A}" destId="{BB6B1C9B-1874-470B-977B-96E970348092}" srcOrd="0" destOrd="0" presId="urn:microsoft.com/office/officeart/2005/8/layout/orgChart1"/>
    <dgm:cxn modelId="{B9DC6480-03CC-4B26-9BBE-88DCA3208B74}" type="presParOf" srcId="{C0C69A9A-71C8-4A36-9C41-8FC5FCADDB6A}" destId="{2244E859-FA7F-4B36-AA8C-A241986E4EB4}" srcOrd="1" destOrd="0" presId="urn:microsoft.com/office/officeart/2005/8/layout/orgChart1"/>
    <dgm:cxn modelId="{05FC78EC-142D-4C20-BCBC-D7FB81943185}" type="presParOf" srcId="{2244E859-FA7F-4B36-AA8C-A241986E4EB4}" destId="{FA280E8B-BAB4-453F-88EE-E0C327BC074E}" srcOrd="0" destOrd="0" presId="urn:microsoft.com/office/officeart/2005/8/layout/orgChart1"/>
    <dgm:cxn modelId="{487F42E8-799E-4500-AEF3-F3902BA88214}" type="presParOf" srcId="{FA280E8B-BAB4-453F-88EE-E0C327BC074E}" destId="{00906123-DE8C-4DE5-AA3E-478B889BBF75}" srcOrd="0" destOrd="0" presId="urn:microsoft.com/office/officeart/2005/8/layout/orgChart1"/>
    <dgm:cxn modelId="{A02AA5C3-0B93-4E2C-90EA-A94D1426D80B}" type="presParOf" srcId="{FA280E8B-BAB4-453F-88EE-E0C327BC074E}" destId="{5BD6DFE4-4F89-488A-833C-FA74A6400E1D}" srcOrd="1" destOrd="0" presId="urn:microsoft.com/office/officeart/2005/8/layout/orgChart1"/>
    <dgm:cxn modelId="{009BA2DE-2B6A-4FC0-8F12-9791ED2AD45D}" type="presParOf" srcId="{2244E859-FA7F-4B36-AA8C-A241986E4EB4}" destId="{6B8ACA3F-A3D2-40D7-9667-79183ABB1505}" srcOrd="1" destOrd="0" presId="urn:microsoft.com/office/officeart/2005/8/layout/orgChart1"/>
    <dgm:cxn modelId="{79CC95D8-B102-4688-96F7-54A6D3C6891E}" type="presParOf" srcId="{2244E859-FA7F-4B36-AA8C-A241986E4EB4}" destId="{76BE8A6D-45CC-43D1-912B-A0304952D898}" srcOrd="2" destOrd="0" presId="urn:microsoft.com/office/officeart/2005/8/layout/orgChart1"/>
    <dgm:cxn modelId="{2F03EEA2-A053-4FDD-9B95-6385249CC27E}" type="presParOf" srcId="{C0C69A9A-71C8-4A36-9C41-8FC5FCADDB6A}" destId="{43CCC98A-AD9C-4ABE-9536-40C1C524D5E7}" srcOrd="2" destOrd="0" presId="urn:microsoft.com/office/officeart/2005/8/layout/orgChart1"/>
    <dgm:cxn modelId="{BAF77EBD-D311-41AD-9EED-04A4AF7556AE}" type="presParOf" srcId="{C0C69A9A-71C8-4A36-9C41-8FC5FCADDB6A}" destId="{CDCBBDF6-EE7F-4431-A9E5-040F35C1D4CE}" srcOrd="3" destOrd="0" presId="urn:microsoft.com/office/officeart/2005/8/layout/orgChart1"/>
    <dgm:cxn modelId="{CABF1DBE-0D6B-41D1-8422-C01D55D2ACC5}" type="presParOf" srcId="{CDCBBDF6-EE7F-4431-A9E5-040F35C1D4CE}" destId="{9E2B5AD6-345A-417A-B515-F0BCBD46AEAB}" srcOrd="0" destOrd="0" presId="urn:microsoft.com/office/officeart/2005/8/layout/orgChart1"/>
    <dgm:cxn modelId="{08E1175B-EA3D-408F-8D3E-2E8457E6BCF1}" type="presParOf" srcId="{9E2B5AD6-345A-417A-B515-F0BCBD46AEAB}" destId="{2266A6C1-2210-4E8D-823C-EA973E5C06CE}" srcOrd="0" destOrd="0" presId="urn:microsoft.com/office/officeart/2005/8/layout/orgChart1"/>
    <dgm:cxn modelId="{06C6EF69-1889-4478-81A9-B71DFA9DEC30}" type="presParOf" srcId="{9E2B5AD6-345A-417A-B515-F0BCBD46AEAB}" destId="{BA4C1E37-1453-44DA-886D-5F96996FEF49}" srcOrd="1" destOrd="0" presId="urn:microsoft.com/office/officeart/2005/8/layout/orgChart1"/>
    <dgm:cxn modelId="{71AAE41E-52C3-4A3F-AA68-3DA27975D218}" type="presParOf" srcId="{CDCBBDF6-EE7F-4431-A9E5-040F35C1D4CE}" destId="{2F9F3385-BD4B-43F4-AE89-305C770EFA14}" srcOrd="1" destOrd="0" presId="urn:microsoft.com/office/officeart/2005/8/layout/orgChart1"/>
    <dgm:cxn modelId="{7395917B-930D-45FB-8815-AF815A265BFC}" type="presParOf" srcId="{CDCBBDF6-EE7F-4431-A9E5-040F35C1D4CE}" destId="{77F9493B-98E5-4E29-87B6-6202748DDBAF}" srcOrd="2" destOrd="0" presId="urn:microsoft.com/office/officeart/2005/8/layout/orgChart1"/>
    <dgm:cxn modelId="{22D7E072-7D7E-4531-9FD7-221EB2DD28D7}" type="presParOf" srcId="{C0C69A9A-71C8-4A36-9C41-8FC5FCADDB6A}" destId="{D58BED59-376B-4BA3-B07B-F00FB9ABCB2C}" srcOrd="4" destOrd="0" presId="urn:microsoft.com/office/officeart/2005/8/layout/orgChart1"/>
    <dgm:cxn modelId="{524EFB48-3AB6-4783-841A-45EB661EEC62}" type="presParOf" srcId="{C0C69A9A-71C8-4A36-9C41-8FC5FCADDB6A}" destId="{9DFCDD22-1180-41CD-BB27-3E79D92F5AD4}" srcOrd="5" destOrd="0" presId="urn:microsoft.com/office/officeart/2005/8/layout/orgChart1"/>
    <dgm:cxn modelId="{494AA639-8FB7-4A6F-AF67-3A6A3086E0D3}" type="presParOf" srcId="{9DFCDD22-1180-41CD-BB27-3E79D92F5AD4}" destId="{E32794EC-29A9-45D2-8469-6432402AFD06}" srcOrd="0" destOrd="0" presId="urn:microsoft.com/office/officeart/2005/8/layout/orgChart1"/>
    <dgm:cxn modelId="{55B598FE-5715-4C46-8C1A-227CD2D3160B}" type="presParOf" srcId="{E32794EC-29A9-45D2-8469-6432402AFD06}" destId="{47F08282-ECA0-409E-A268-9D82CCDBAABE}" srcOrd="0" destOrd="0" presId="urn:microsoft.com/office/officeart/2005/8/layout/orgChart1"/>
    <dgm:cxn modelId="{453D6C08-4C50-4336-BE46-36A2FD674D66}" type="presParOf" srcId="{E32794EC-29A9-45D2-8469-6432402AFD06}" destId="{BA3F9A22-4ECA-4466-943D-BE28C7671BC2}" srcOrd="1" destOrd="0" presId="urn:microsoft.com/office/officeart/2005/8/layout/orgChart1"/>
    <dgm:cxn modelId="{9B1923BC-26D1-4087-9AD2-AF46002E2350}" type="presParOf" srcId="{9DFCDD22-1180-41CD-BB27-3E79D92F5AD4}" destId="{109BDBBC-4978-4721-BAAE-F55632285AC6}" srcOrd="1" destOrd="0" presId="urn:microsoft.com/office/officeart/2005/8/layout/orgChart1"/>
    <dgm:cxn modelId="{F33A3A16-F3F9-481B-81F7-2552A71328DE}" type="presParOf" srcId="{9DFCDD22-1180-41CD-BB27-3E79D92F5AD4}" destId="{E8A60AC8-332B-45AC-BD54-0312B982E9A2}" srcOrd="2" destOrd="0" presId="urn:microsoft.com/office/officeart/2005/8/layout/orgChart1"/>
    <dgm:cxn modelId="{2A3E9F8B-14A5-4CF9-A4FD-DA00B3EB8CA4}" type="presParOf" srcId="{1B365E74-3E3C-44F5-8B37-15BE44F5517A}" destId="{9B535D4B-10A5-46FC-8266-1CFBB569AA2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BED59-376B-4BA3-B07B-F00FB9ABCB2C}">
      <dsp:nvSpPr>
        <dsp:cNvPr id="0" name=""/>
        <dsp:cNvSpPr/>
      </dsp:nvSpPr>
      <dsp:spPr>
        <a:xfrm>
          <a:off x="3888432" y="2497573"/>
          <a:ext cx="2751094" cy="477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31"/>
              </a:lnTo>
              <a:lnTo>
                <a:pt x="2751094" y="238731"/>
              </a:lnTo>
              <a:lnTo>
                <a:pt x="2751094" y="47746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CC98A-AD9C-4ABE-9536-40C1C524D5E7}">
      <dsp:nvSpPr>
        <dsp:cNvPr id="0" name=""/>
        <dsp:cNvSpPr/>
      </dsp:nvSpPr>
      <dsp:spPr>
        <a:xfrm>
          <a:off x="3842712" y="2497573"/>
          <a:ext cx="91440" cy="4774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46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B1C9B-1874-470B-977B-96E970348092}">
      <dsp:nvSpPr>
        <dsp:cNvPr id="0" name=""/>
        <dsp:cNvSpPr/>
      </dsp:nvSpPr>
      <dsp:spPr>
        <a:xfrm>
          <a:off x="1137337" y="2497573"/>
          <a:ext cx="2751094" cy="477462"/>
        </a:xfrm>
        <a:custGeom>
          <a:avLst/>
          <a:gdLst/>
          <a:ahLst/>
          <a:cxnLst/>
          <a:rect l="0" t="0" r="0" b="0"/>
          <a:pathLst>
            <a:path>
              <a:moveTo>
                <a:pt x="2751094" y="0"/>
              </a:moveTo>
              <a:lnTo>
                <a:pt x="2751094" y="238731"/>
              </a:lnTo>
              <a:lnTo>
                <a:pt x="0" y="238731"/>
              </a:lnTo>
              <a:lnTo>
                <a:pt x="0" y="47746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87B48-1F0E-4AF6-B7F0-F7ACC2B6E69F}">
      <dsp:nvSpPr>
        <dsp:cNvPr id="0" name=""/>
        <dsp:cNvSpPr/>
      </dsp:nvSpPr>
      <dsp:spPr>
        <a:xfrm>
          <a:off x="2751616" y="1360757"/>
          <a:ext cx="2273631" cy="1136815"/>
        </a:xfrm>
        <a:prstGeom prst="rect">
          <a:avLst/>
        </a:prstGeom>
        <a:solidFill>
          <a:srgbClr val="D3CDB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Направления поддержки ТОС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1616" y="1360757"/>
        <a:ext cx="2273631" cy="1136815"/>
      </dsp:txXfrm>
    </dsp:sp>
    <dsp:sp modelId="{00906123-DE8C-4DE5-AA3E-478B889BBF75}">
      <dsp:nvSpPr>
        <dsp:cNvPr id="0" name=""/>
        <dsp:cNvSpPr/>
      </dsp:nvSpPr>
      <dsp:spPr>
        <a:xfrm>
          <a:off x="522" y="2975035"/>
          <a:ext cx="2273631" cy="1136815"/>
        </a:xfrm>
        <a:prstGeom prst="rect">
          <a:avLst/>
        </a:prstGeom>
        <a:solidFill>
          <a:srgbClr val="D3CDB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Организационная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" y="2975035"/>
        <a:ext cx="2273631" cy="1136815"/>
      </dsp:txXfrm>
    </dsp:sp>
    <dsp:sp modelId="{2266A6C1-2210-4E8D-823C-EA973E5C06CE}">
      <dsp:nvSpPr>
        <dsp:cNvPr id="0" name=""/>
        <dsp:cNvSpPr/>
      </dsp:nvSpPr>
      <dsp:spPr>
        <a:xfrm>
          <a:off x="2751616" y="2975035"/>
          <a:ext cx="2273631" cy="1136815"/>
        </a:xfrm>
        <a:prstGeom prst="rect">
          <a:avLst/>
        </a:prstGeom>
        <a:solidFill>
          <a:srgbClr val="D3CDB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Финансовая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1616" y="2975035"/>
        <a:ext cx="2273631" cy="1136815"/>
      </dsp:txXfrm>
    </dsp:sp>
    <dsp:sp modelId="{47F08282-ECA0-409E-A268-9D82CCDBAABE}">
      <dsp:nvSpPr>
        <dsp:cNvPr id="0" name=""/>
        <dsp:cNvSpPr/>
      </dsp:nvSpPr>
      <dsp:spPr>
        <a:xfrm>
          <a:off x="5502710" y="2975035"/>
          <a:ext cx="2273631" cy="1136815"/>
        </a:xfrm>
        <a:prstGeom prst="rect">
          <a:avLst/>
        </a:prstGeom>
        <a:solidFill>
          <a:srgbClr val="D3CDB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Информационная</a:t>
          </a:r>
          <a:endParaRPr lang="ru-RU" sz="2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02710" y="2975035"/>
        <a:ext cx="2273631" cy="113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9837" cy="49712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5" y="0"/>
            <a:ext cx="2929837" cy="49712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59BC0AFA-82EE-42E3-830A-351DAF4ECAF7}" type="datetimeFigureOut">
              <a:rPr lang="ru-RU" smtClean="0"/>
              <a:t>31.05.2022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6"/>
            <a:ext cx="5408930" cy="4474131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3664"/>
            <a:ext cx="2929837" cy="497126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5" y="9443664"/>
            <a:ext cx="2929837" cy="497126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55914E6-8981-425A-B219-5FD9667C7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7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914E6-8981-425A-B219-5FD9667C7DF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832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46E121-6FAA-4403-9F4B-3D7F13988DE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7713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6301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1326D-BD59-4407-8044-4CBF9778BA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9CEE8-96D8-4F06-8C56-C81DAA6A47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7CC3C9-85AC-44BD-A1D1-FA144FB476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9B591-BC1F-4A55-821A-A610185E4A2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6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6DC7CD-15D6-48E7-BDB3-47274BB6E4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51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075D9F-99D0-4906-8374-DE03BB6142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7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59DAD-E99E-4CBF-AD59-09B306E4BE2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78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B0A74-1DB0-4233-AD00-8A124C47CB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6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AB9D6-5FD4-4916-95F7-4347463C55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0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DE75F-EFFD-4589-A281-7D346E5A06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2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8AF87A-5DD8-44C7-9F09-0668D9B92D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9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F5ADB62-E540-4092-81B4-DEEC94BC0C7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31.05.2022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9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927598" y="1916832"/>
            <a:ext cx="7848871" cy="237576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fontAlgn="auto" hangingPunct="1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Господдержка территориальных </a:t>
            </a:r>
            <a:b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общественных самоуправлений </a:t>
            </a:r>
            <a:b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26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47577" y="3768714"/>
            <a:ext cx="8208912" cy="176884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600" b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600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министра экономики Республики Татарстан </a:t>
            </a:r>
            <a:endParaRPr lang="en-US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ru-RU" sz="1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Наталья Владимировна Кондратова</a:t>
            </a:r>
            <a:endParaRPr lang="ru-RU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91" y="177042"/>
            <a:ext cx="989666" cy="9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29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91798" y="126718"/>
            <a:ext cx="402421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6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dirty="0"/>
              <a:t>Основные задачи ТОС</a:t>
            </a:r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>
          <a:xfrm>
            <a:off x="70104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4653136"/>
            <a:ext cx="417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благоустройство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территорий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комфортных условий для проживания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</a:t>
            </a:r>
            <a:endParaRPr lang="ru-RU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07193"/>
            <a:ext cx="989666" cy="98966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99" y="739689"/>
            <a:ext cx="4453256" cy="3337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40824"/>
            <a:ext cx="3528392" cy="2461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929" y="1268760"/>
            <a:ext cx="3438550" cy="2539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7128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555041" y="2132856"/>
            <a:ext cx="6185311" cy="914400"/>
          </a:xfrm>
          <a:prstGeom prst="roundRect">
            <a:avLst/>
          </a:prstGeom>
          <a:solidFill>
            <a:srgbClr val="D3C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ТОС в социально-экономическом развитии республики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50822" y="3324539"/>
            <a:ext cx="6185311" cy="914400"/>
          </a:xfrm>
          <a:prstGeom prst="roundRect">
            <a:avLst/>
          </a:prstGeom>
          <a:solidFill>
            <a:srgbClr val="D3C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в процессы формирования и развития ТОС с целью эффективного решения вопросов местного значения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55041" y="5495529"/>
            <a:ext cx="6185311" cy="914400"/>
          </a:xfrm>
          <a:prstGeom prst="roundRect">
            <a:avLst/>
          </a:prstGeom>
          <a:solidFill>
            <a:srgbClr val="D3C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информированности населения Республики Татарстан о деятельности ТОС, обеспечение свободного доступа к информации о ТОС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50822" y="4418492"/>
            <a:ext cx="6185311" cy="914400"/>
          </a:xfrm>
          <a:prstGeom prst="roundRect">
            <a:avLst/>
          </a:prstGeom>
          <a:solidFill>
            <a:srgbClr val="D3C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органов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госвласти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органов местного самоуправления муниципальных образований Республики Татарстан с органами ТОС в целях реализации социально значимых инициатив населения</a:t>
            </a:r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70104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9349" y="980727"/>
            <a:ext cx="8285139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господдержки ТОС является создание благоприятных условий и стимулов для развития территориального общественного самоуправления как одной из форм участия населения в осуществлении местного самоуправления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899592" y="2636952"/>
            <a:ext cx="604374" cy="360000"/>
            <a:chOff x="899592" y="2564944"/>
            <a:chExt cx="604374" cy="360000"/>
          </a:xfrm>
        </p:grpSpPr>
        <p:cxnSp>
          <p:nvCxnSpPr>
            <p:cNvPr id="17" name="Прямая со стрелкой 16"/>
            <p:cNvCxnSpPr/>
            <p:nvPr/>
          </p:nvCxnSpPr>
          <p:spPr>
            <a:xfrm flipV="1">
              <a:off x="899592" y="2612515"/>
              <a:ext cx="604374" cy="300714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899592" y="2564944"/>
              <a:ext cx="0" cy="36000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881130" y="4869200"/>
            <a:ext cx="604374" cy="360000"/>
            <a:chOff x="899592" y="2564944"/>
            <a:chExt cx="604374" cy="360000"/>
          </a:xfrm>
        </p:grpSpPr>
        <p:cxnSp>
          <p:nvCxnSpPr>
            <p:cNvPr id="29" name="Прямая со стрелкой 28"/>
            <p:cNvCxnSpPr/>
            <p:nvPr/>
          </p:nvCxnSpPr>
          <p:spPr>
            <a:xfrm flipV="1">
              <a:off x="899592" y="2612515"/>
              <a:ext cx="604374" cy="300714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899592" y="2564944"/>
              <a:ext cx="0" cy="36000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/>
          <p:cNvGrpSpPr/>
          <p:nvPr/>
        </p:nvGrpSpPr>
        <p:grpSpPr>
          <a:xfrm>
            <a:off x="888267" y="3789080"/>
            <a:ext cx="604374" cy="360000"/>
            <a:chOff x="899592" y="2564944"/>
            <a:chExt cx="604374" cy="360000"/>
          </a:xfrm>
        </p:grpSpPr>
        <p:cxnSp>
          <p:nvCxnSpPr>
            <p:cNvPr id="32" name="Прямая со стрелкой 31"/>
            <p:cNvCxnSpPr/>
            <p:nvPr/>
          </p:nvCxnSpPr>
          <p:spPr>
            <a:xfrm flipV="1">
              <a:off x="899592" y="2612515"/>
              <a:ext cx="604374" cy="300714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899592" y="2564944"/>
              <a:ext cx="0" cy="36000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881130" y="5916773"/>
            <a:ext cx="604374" cy="360000"/>
            <a:chOff x="899592" y="2564944"/>
            <a:chExt cx="604374" cy="360000"/>
          </a:xfrm>
        </p:grpSpPr>
        <p:cxnSp>
          <p:nvCxnSpPr>
            <p:cNvPr id="35" name="Прямая со стрелкой 34"/>
            <p:cNvCxnSpPr/>
            <p:nvPr/>
          </p:nvCxnSpPr>
          <p:spPr>
            <a:xfrm flipV="1">
              <a:off x="899592" y="2612515"/>
              <a:ext cx="604374" cy="300714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899592" y="2564944"/>
              <a:ext cx="0" cy="36000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691798" y="126718"/>
            <a:ext cx="65444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6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dirty="0"/>
              <a:t>Цели и задачи господдержки ТОС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822" y="102228"/>
            <a:ext cx="989666" cy="9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8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91798" y="126718"/>
            <a:ext cx="8075240" cy="8540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01214790"/>
              </p:ext>
            </p:extLst>
          </p:nvPr>
        </p:nvGraphicFramePr>
        <p:xfrm>
          <a:off x="899592" y="836712"/>
          <a:ext cx="7776864" cy="5472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Номер слайда 3"/>
          <p:cNvSpPr txBox="1">
            <a:spLocks/>
          </p:cNvSpPr>
          <p:nvPr/>
        </p:nvSpPr>
        <p:spPr>
          <a:xfrm>
            <a:off x="70104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91798" y="126718"/>
            <a:ext cx="65444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6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dirty="0"/>
              <a:t>Господдержка ТОС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91" y="177042"/>
            <a:ext cx="989666" cy="9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90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91798" y="126718"/>
            <a:ext cx="8075240" cy="8540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>
          <a:xfrm>
            <a:off x="70104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600" y="1196752"/>
            <a:ext cx="6768752" cy="2002240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Компенсационные выплаты руководителям ТОС</a:t>
            </a:r>
          </a:p>
          <a:p>
            <a:pPr lvl="0"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Кабинета Министров Республики Татарстан от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31.10.2020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составляет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70,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 рублей. 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7704" y="3717032"/>
            <a:ext cx="6768752" cy="2002240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конкурс «Лучшее ТОС года Республики Татарстан»</a:t>
            </a:r>
          </a:p>
          <a:p>
            <a:pPr lvl="0"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Кабинета Министров Республики Татарстан от 01.06.2015 № 391)</a:t>
            </a:r>
          </a:p>
          <a:p>
            <a:pPr lvl="0"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120 ТОС из бюджета Республики Татарстан выделяются гранты на сумму 50 млн рублей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91798" y="126718"/>
            <a:ext cx="65444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6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dirty="0"/>
              <a:t>Финансовая поддержка ТОС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91" y="177042"/>
            <a:ext cx="989666" cy="9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49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91798" y="126718"/>
            <a:ext cx="8075240" cy="8540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>
          <a:xfrm>
            <a:off x="70104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91798" y="126718"/>
            <a:ext cx="6976546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6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sz="2000" dirty="0" smtClean="0">
                <a:cs typeface="Times New Roman" panose="02020603050405020304" pitchFamily="18" charset="0"/>
              </a:rPr>
              <a:t>Направления расходования финансовых средств</a:t>
            </a:r>
          </a:p>
          <a:p>
            <a:pPr algn="l"/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91" y="177042"/>
            <a:ext cx="989666" cy="98966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91798" y="764704"/>
            <a:ext cx="777420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ru-RU" sz="1850" b="1" dirty="0" smtClean="0"/>
              <a:t>На реализацию </a:t>
            </a:r>
            <a:r>
              <a:rPr lang="ru-RU" sz="1850" b="1" dirty="0"/>
              <a:t>уставной деятельности, решение социально значимых вопросов территориального общественного самоуправления, том числе на:</a:t>
            </a:r>
            <a:r>
              <a:rPr lang="ru-RU" sz="185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dirty="0" smtClean="0"/>
              <a:t> </a:t>
            </a:r>
            <a:r>
              <a:rPr lang="ru-RU" sz="1850" dirty="0"/>
              <a:t>благоустройство территорий, парков, скверов (</a:t>
            </a:r>
            <a:r>
              <a:rPr lang="ru-RU" sz="1850" i="1" dirty="0"/>
              <a:t>установка ограждений, малых архитектурных форм, скамеек, благоустройство контейнерных площадок, благоустройство родника)</a:t>
            </a:r>
            <a:r>
              <a:rPr lang="ru-RU" sz="185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dirty="0" smtClean="0"/>
              <a:t>ремонт </a:t>
            </a:r>
            <a:r>
              <a:rPr lang="ru-RU" sz="1850" dirty="0"/>
              <a:t>дорожного покрытия и тротуаров;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dirty="0" smtClean="0"/>
              <a:t>установка </a:t>
            </a:r>
            <a:r>
              <a:rPr lang="ru-RU" sz="1850" dirty="0"/>
              <a:t>детских и спортивных площадок, покупка спортивного инвентаря;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dirty="0" smtClean="0"/>
              <a:t>проведение </a:t>
            </a:r>
            <a:r>
              <a:rPr lang="ru-RU" sz="1850" dirty="0"/>
              <a:t>праздничных мероприятий (</a:t>
            </a:r>
            <a:r>
              <a:rPr lang="ru-RU" sz="1850" i="1" dirty="0"/>
              <a:t>покупка</a:t>
            </a:r>
            <a:r>
              <a:rPr lang="ru-RU" sz="1850" dirty="0"/>
              <a:t> а</a:t>
            </a:r>
            <a:r>
              <a:rPr lang="ru-RU" sz="1850" i="1" dirty="0"/>
              <a:t>ппаратуры для проведения массовых мероприятий, установка новогодней ели, изготовление снежных фигур, услуги ведущего</a:t>
            </a:r>
            <a:r>
              <a:rPr lang="ru-RU" sz="1850" dirty="0"/>
              <a:t>), закупка декораций (</a:t>
            </a:r>
            <a:r>
              <a:rPr lang="ru-RU" sz="1850" i="1" dirty="0"/>
              <a:t>украшения, шары</a:t>
            </a:r>
            <a:r>
              <a:rPr lang="ru-RU" sz="1850" dirty="0"/>
              <a:t>), подарков;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dirty="0" smtClean="0"/>
              <a:t>организация </a:t>
            </a:r>
            <a:r>
              <a:rPr lang="ru-RU" sz="1850" dirty="0"/>
              <a:t>деятельности ТОС (</a:t>
            </a:r>
            <a:r>
              <a:rPr lang="ru-RU" sz="1850" i="1" dirty="0"/>
              <a:t>приобретение оргтехники, мебели для приема граждан, информационные стенды</a:t>
            </a:r>
            <a:r>
              <a:rPr lang="ru-RU" sz="1850" dirty="0"/>
              <a:t>), приобретение канцтоваров и хозяйственного инвентаря (</a:t>
            </a:r>
            <a:r>
              <a:rPr lang="ru-RU" sz="1850" i="1" dirty="0"/>
              <a:t>лопата метла, бензопила, мотоблок, косилка, стройматериалы</a:t>
            </a:r>
            <a:r>
              <a:rPr lang="ru-RU" sz="1850" dirty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dirty="0" smtClean="0"/>
              <a:t>закупка </a:t>
            </a:r>
            <a:r>
              <a:rPr lang="ru-RU" sz="1850" dirty="0"/>
              <a:t>и установка систем видеонаблюдения;</a:t>
            </a:r>
          </a:p>
          <a:p>
            <a:pPr marL="285750" indent="-285750" fontAlgn="base" hangingPunct="0">
              <a:buFont typeface="Arial" panose="020B0604020202020204" pitchFamily="34" charset="0"/>
              <a:buChar char="•"/>
            </a:pPr>
            <a:r>
              <a:rPr lang="ru-RU" sz="1850" dirty="0" smtClean="0"/>
              <a:t>установка </a:t>
            </a:r>
            <a:r>
              <a:rPr lang="ru-RU" sz="1850" dirty="0"/>
              <a:t>сетей уличного освещения;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50" dirty="0" smtClean="0"/>
              <a:t>поощрение </a:t>
            </a:r>
            <a:r>
              <a:rPr lang="ru-RU" sz="1850" dirty="0"/>
              <a:t>актива и руководителя ТОС.</a:t>
            </a:r>
            <a:endParaRPr lang="ru-RU" sz="185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35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91798" y="126718"/>
            <a:ext cx="8075240" cy="8540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>
          <a:xfrm>
            <a:off x="70104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91798" y="126718"/>
            <a:ext cx="697654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6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Отчетность, представляемая  Исполнительными комитетами МР в Министерство экономики РТ по конкурсу лучший ТОС</a:t>
            </a:r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91" y="177042"/>
            <a:ext cx="989666" cy="98966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05162" y="2022815"/>
            <a:ext cx="7560840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 hangingPunct="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использовании Иного межбюджетного трансферта с приложением надлежащим образом заверенных копий документов, подтверждающих данные отчета и фотоматериалов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срок до 1 июля года, следующего за отчетным;  </a:t>
            </a:r>
            <a:endParaRPr lang="ru-RU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 hangingPunct="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достижении значения показателя результативности использования Иного межбюджетного трансферта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срок до 15 января года, следующего за отчетным; </a:t>
            </a:r>
            <a:endParaRPr lang="ru-RU" sz="1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 hangingPunct="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использовании Иного межбюджетного трансферта с приложением документов, подтверждающих осуществление расходов за отчетный период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ежеквартально 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до 7 числа месяца, следующего за отчетным. </a:t>
            </a:r>
            <a:endParaRPr lang="ru-RU" sz="1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15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91798" y="126718"/>
            <a:ext cx="8075240" cy="8540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400" b="1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>
          <a:xfrm>
            <a:off x="70104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1453" y="1649677"/>
            <a:ext cx="8376304" cy="486457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Агрызский район </a:t>
            </a:r>
            <a:r>
              <a:rPr lang="en-US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ТОС: ТОС «Альфа») – 298 тыс. руб.</a:t>
            </a:r>
          </a:p>
          <a:p>
            <a:pPr lvl="0"/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Альметьевский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(20 ТОС: №2, №3, №4, №5А, №6А, №7, №7Д, №9А, №10, №11, №12А, №13, №16А, №17, №18, №20, №21, №21А, №22, №24) – 5986 </a:t>
            </a:r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Бавлинский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</a:t>
            </a:r>
            <a:r>
              <a:rPr lang="en-US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ТОС: ТОС «Центр») 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 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  <a:p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Бугульминский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</a:t>
            </a:r>
            <a:r>
              <a:rPr lang="en-US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ТОС: ТОС «Надежда») 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Елабужский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</a:t>
            </a:r>
            <a:r>
              <a:rPr lang="en-US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ТОС: ТОС №1, №4, №5, №6, №10, ТОС «</a:t>
            </a:r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Тарловский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3223 </a:t>
            </a:r>
            <a:r>
              <a:rPr lang="ru-RU" sz="228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Камско-</a:t>
            </a:r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Устьинский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</a:t>
            </a:r>
            <a:r>
              <a:rPr lang="en-US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ТОС: Южная околица, </a:t>
            </a:r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д.Караталга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728 </a:t>
            </a:r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8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Мензелинский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</a:t>
            </a:r>
            <a:r>
              <a:rPr lang="en-US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ТОС: ТОС № 3 «Чернышевский») 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8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665 </a:t>
            </a:r>
            <a:r>
              <a:rPr lang="ru-RU" sz="228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28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91798" y="126718"/>
            <a:ext cx="6976546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26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ru-RU" dirty="0" smtClean="0"/>
              <a:t>За 2020 год отчеты об использовании полученных средств не представили </a:t>
            </a:r>
          </a:p>
          <a:p>
            <a:pPr algn="l"/>
            <a:r>
              <a:rPr lang="ru-RU" dirty="0" smtClean="0"/>
              <a:t>7 районов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91" y="177042"/>
            <a:ext cx="989666" cy="98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45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26"/>
          <p:cNvSpPr>
            <a:spLocks noGrp="1"/>
          </p:cNvSpPr>
          <p:nvPr>
            <p:ph type="ctrTitle"/>
          </p:nvPr>
        </p:nvSpPr>
        <p:spPr>
          <a:xfrm>
            <a:off x="827584" y="2492896"/>
            <a:ext cx="8100392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Благодарю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внимание!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70104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91" y="177042"/>
            <a:ext cx="989666" cy="989666"/>
          </a:xfrm>
          <a:prstGeom prst="rect">
            <a:avLst/>
          </a:prstGeom>
        </p:spPr>
      </p:pic>
      <p:sp>
        <p:nvSpPr>
          <p:cNvPr id="2" name="AutoShape 2" descr="Белые человечки на прозрачном фоне (190 картинок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88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12925</TotalTime>
  <Words>629</Words>
  <Application>Microsoft Office PowerPoint</Application>
  <PresentationFormat>Экран (4:3)</PresentationFormat>
  <Paragraphs>64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Господдержка территориальных  общественных самоуправлений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Низамиев</dc:creator>
  <cp:lastModifiedBy>РукОргОтдел</cp:lastModifiedBy>
  <cp:revision>621</cp:revision>
  <cp:lastPrinted>2022-05-31T15:38:05Z</cp:lastPrinted>
  <dcterms:created xsi:type="dcterms:W3CDTF">2014-04-30T06:07:51Z</dcterms:created>
  <dcterms:modified xsi:type="dcterms:W3CDTF">2022-05-31T18:02:36Z</dcterms:modified>
</cp:coreProperties>
</file>