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1" r:id="rId11"/>
    <p:sldId id="302" r:id="rId12"/>
    <p:sldId id="267" r:id="rId13"/>
    <p:sldId id="303" r:id="rId14"/>
    <p:sldId id="269" r:id="rId15"/>
    <p:sldId id="270" r:id="rId16"/>
    <p:sldId id="271" r:id="rId17"/>
    <p:sldId id="304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05" r:id="rId32"/>
    <p:sldId id="287" r:id="rId33"/>
    <p:sldId id="306" r:id="rId34"/>
    <p:sldId id="289" r:id="rId35"/>
    <p:sldId id="307" r:id="rId36"/>
    <p:sldId id="291" r:id="rId37"/>
    <p:sldId id="299" r:id="rId38"/>
    <p:sldId id="300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7EA"/>
          </a:solidFill>
        </a:fill>
      </a:tcStyle>
    </a:wholeTbl>
    <a:band2H>
      <a:tcTxStyle/>
      <a:tcStyle>
        <a:tcBdr/>
        <a:fill>
          <a:solidFill>
            <a:srgbClr val="E6EC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7EA"/>
          </a:solidFill>
        </a:fill>
      </a:tcStyle>
    </a:wholeTbl>
    <a:band2H>
      <a:tcTxStyle/>
      <a:tcStyle>
        <a:tcBdr/>
        <a:fill>
          <a:solidFill>
            <a:srgbClr val="E6EC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9CA"/>
          </a:solidFill>
        </a:fill>
      </a:tcStyle>
    </a:wholeTbl>
    <a:band2H>
      <a:tcTxStyle/>
      <a:tcStyle>
        <a:tcBdr/>
        <a:fill>
          <a:solidFill>
            <a:srgbClr val="E6ED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56"/>
  </p:normalViewPr>
  <p:slideViewPr>
    <p:cSldViewPr snapToGrid="0" snapToObjects="1">
      <p:cViewPr varScale="1">
        <p:scale>
          <a:sx n="84" d="100"/>
          <a:sy n="84" d="100"/>
        </p:scale>
        <p:origin x="62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50"/>
      <c:hPercent val="2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82771361497819"/>
          <c:y val="5.0000000000000001E-3"/>
          <c:w val="0.43218728853097987"/>
          <c:h val="0.88270972849089968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 w="12700" cap="flat">
              <a:noFill/>
              <a:miter lim="400000"/>
            </a:ln>
            <a:effectLst/>
            <a:sp3d prstMaterial="matte"/>
          </c:spPr>
          <c:explosion val="35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262-7148-920D-D2C17B7B7207}"/>
              </c:ext>
            </c:extLst>
          </c:dPt>
          <c:dPt>
            <c:idx val="1"/>
            <c:bubble3D val="0"/>
            <c:spPr>
              <a:solidFill>
                <a:srgbClr val="BF9000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62-7148-920D-D2C17B7B7207}"/>
              </c:ext>
            </c:extLst>
          </c:dPt>
          <c:dLbls>
            <c:dLbl>
              <c:idx val="0"/>
              <c:layout>
                <c:manualLayout>
                  <c:x val="-3.344008163041149E-2"/>
                  <c:y val="5.6753254214998439E-2"/>
                </c:manualLayout>
              </c:layout>
              <c:numFmt formatCode="0" sourceLinked="0"/>
              <c:spPr/>
              <c:txPr>
                <a:bodyPr/>
                <a:lstStyle/>
                <a:p>
                  <a:pPr>
                    <a:defRPr sz="18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262-7148-920D-D2C17B7B7207}"/>
                </c:ext>
                <c:ext xmlns:c15="http://schemas.microsoft.com/office/drawing/2012/chart" uri="{CE6537A1-D6FC-4f65-9D91-7224C49458BB}">
                  <c15:layout>
                    <c:manualLayout>
                      <c:w val="4.3026238364462788E-2"/>
                      <c:h val="0.10012895565074724"/>
                    </c:manualLayout>
                  </c15:layout>
                </c:ext>
              </c:extLst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8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262-7148-920D-D2C17B7B7207}"/>
                </c:ext>
                <c:ext xmlns:c15="http://schemas.microsoft.com/office/drawing/2012/chart" uri="{CE6537A1-D6FC-4f65-9D91-7224C49458BB}"/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Получили положительное заключение</c:v>
                </c:pt>
                <c:pt idx="1">
                  <c:v> Требуется доработка 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65</c:v>
                </c:pt>
                <c:pt idx="1">
                  <c:v>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62-7148-920D-D2C17B7B7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82201500000000005"/>
          <c:w val="1"/>
          <c:h val="0.17798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1" i="0" u="none" strike="noStrike">
              <a:solidFill>
                <a:srgbClr val="000000"/>
              </a:solidFill>
              <a:latin typeface="Arial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31178699999999998"/>
          <c:y val="0.11423999999999999"/>
          <c:w val="0.66206799999999999"/>
          <c:h val="0.75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Физические лица</c:v>
                </c:pt>
              </c:strCache>
            </c:strRef>
          </c:tx>
          <c:spPr>
            <a:solidFill>
              <a:srgbClr val="6D747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2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Чувашская Республика</c:v>
                </c:pt>
                <c:pt idx="1">
                  <c:v>Республика Татарстан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97</c:v>
                </c:pt>
                <c:pt idx="1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3D45-A8DC-4B01375F83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Юридические лица</c:v>
                </c:pt>
              </c:strCache>
            </c:strRef>
          </c:tx>
          <c:spPr>
            <a:solidFill>
              <a:srgbClr val="980605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2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Чувашская Республика</c:v>
                </c:pt>
                <c:pt idx="1">
                  <c:v>Республика Татарстан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97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BD-3D45-A8DC-4B01375F8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20774176"/>
        <c:axId val="-1520773632"/>
      </c:barChart>
      <c:catAx>
        <c:axId val="-15207741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222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1520773632"/>
        <c:crosses val="autoZero"/>
        <c:auto val="1"/>
        <c:lblAlgn val="ctr"/>
        <c:lblOffset val="100"/>
        <c:noMultiLvlLbl val="1"/>
      </c:catAx>
      <c:valAx>
        <c:axId val="-1520773632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high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2220" b="0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-1520774176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8564200000000001"/>
          <c:y val="0"/>
          <c:w val="0.71435800000000005"/>
          <c:h val="0.10831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20" b="0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Arial"/>
              </a:defRPr>
            </a:pPr>
            <a:r>
              <a:rPr lang="ru-RU" sz="1800" b="1" i="0" u="none" strike="noStrike">
                <a:solidFill>
                  <a:srgbClr val="000000"/>
                </a:solidFill>
                <a:latin typeface="Arial"/>
              </a:rPr>
              <a:t>Всего населения около 900 тыс.</a:t>
            </a:r>
          </a:p>
        </c:rich>
      </c:tx>
      <c:layout>
        <c:manualLayout>
          <c:xMode val="edge"/>
          <c:yMode val="edge"/>
          <c:x val="0.19226799999999999"/>
          <c:y val="0"/>
          <c:w val="0.61508700000000005"/>
          <c:h val="5.5158899999999997E-2"/>
        </c:manualLayout>
      </c:layout>
      <c:overlay val="1"/>
      <c:spPr>
        <a:noFill/>
        <a:effectLst/>
      </c:spPr>
    </c:title>
    <c:autoTitleDeleted val="0"/>
    <c:view3D>
      <c:rotX val="50"/>
      <c:hPercent val="12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7223399999999998"/>
          <c:y val="5.5158899999999997E-2"/>
          <c:w val="0.45515600000000001"/>
          <c:h val="0.55668899999999999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900 тыс</c:v>
                </c:pt>
              </c:strCache>
            </c:strRef>
          </c:tx>
          <c:spPr>
            <a:solidFill>
              <a:srgbClr val="6D7472"/>
            </a:solidFill>
            <a:ln w="12700" cap="flat">
              <a:noFill/>
              <a:miter lim="400000"/>
            </a:ln>
            <a:effectLst/>
            <a:sp3d prstMaterial="matte"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F9C-1E49-9BFE-ED0860504CE1}"/>
              </c:ext>
            </c:extLst>
          </c:dPt>
          <c:dPt>
            <c:idx val="1"/>
            <c:bubble3D val="0"/>
            <c:spPr>
              <a:solidFill>
                <a:srgbClr val="980605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9C-1E49-9BFE-ED0860504CE1}"/>
              </c:ext>
            </c:extLst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2800" b="1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2800" b="1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Трудоспособного, тыс</c:v>
                </c:pt>
                <c:pt idx="1">
                  <c:v>Не трудоспособное, тыс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500</c:v>
                </c:pt>
                <c:pt idx="1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9C-1E49-9BFE-ED0860504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2929600000000001"/>
          <c:w val="1"/>
          <c:h val="7.07041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1" i="0" u="none" strike="noStrike">
              <a:solidFill>
                <a:srgbClr val="000000"/>
              </a:solidFill>
              <a:latin typeface="Arial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1B826E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DFC-8D49-894A-E6BAC44E2104}"/>
              </c:ext>
            </c:extLst>
          </c:dPt>
          <c:dPt>
            <c:idx val="1"/>
            <c:bubble3D val="0"/>
            <c:spPr>
              <a:solidFill>
                <a:srgbClr val="1B826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FC-8D49-894A-E6BAC44E2104}"/>
              </c:ext>
            </c:extLst>
          </c:dPt>
          <c:dPt>
            <c:idx val="2"/>
            <c:bubble3D val="0"/>
            <c:spPr>
              <a:solidFill>
                <a:srgbClr val="C19D77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FC-8D49-894A-E6BAC44E2104}"/>
              </c:ext>
            </c:extLst>
          </c:dPt>
          <c:cat>
            <c:strRef>
              <c:f>Sheet1!$B$1:$D$1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64.459999999999994</c:v>
                </c:pt>
                <c:pt idx="1">
                  <c:v>10.952</c:v>
                </c:pt>
                <c:pt idx="2">
                  <c:v>24.59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FC-8D49-894A-E6BAC44E2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94549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8600" y="804863"/>
            <a:ext cx="7159625" cy="40274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16575" y="10235579"/>
            <a:ext cx="2919748" cy="538813"/>
          </a:xfrm>
          <a:prstGeom prst="rect">
            <a:avLst/>
          </a:prstGeom>
        </p:spPr>
        <p:txBody>
          <a:bodyPr lIns="91420" tIns="45710" rIns="91420" bIns="45710"/>
          <a:lstStyle/>
          <a:p>
            <a:pPr>
              <a:defRPr/>
            </a:pPr>
            <a:fld id="{48BF69DD-58D8-488C-8921-3127009A7A0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3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7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79999" y="4365104"/>
            <a:ext cx="8832002" cy="12736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0" algn="ctr">
              <a:buSzTx/>
              <a:buFontTx/>
              <a:buNone/>
            </a:lvl2pPr>
            <a:lvl3pPr marL="0" indent="0" algn="ctr">
              <a:buSzTx/>
              <a:buFontTx/>
              <a:buNone/>
            </a:lvl3pPr>
            <a:lvl4pPr marL="0" indent="0" algn="ctr">
              <a:buSzTx/>
              <a:buFontTx/>
              <a:buNone/>
            </a:lvl4pPr>
            <a:lvl5pPr marL="0" indent="0" algn="ctr">
              <a:buSzTx/>
              <a:buFont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9685" y="418605"/>
            <a:ext cx="1591871" cy="121019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51467" y="-17463"/>
            <a:ext cx="9745134" cy="114300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75008" y="6406787"/>
            <a:ext cx="273654" cy="2642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>
                <a:latin typeface="+mj-lt"/>
                <a:ea typeface="+mj-ea"/>
                <a:cs typeface="+mj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lnSpc>
                <a:spcPct val="90000"/>
              </a:lnSpc>
              <a:spcBef>
                <a:spcPts val="1000"/>
              </a:spcBef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lnSpc>
                <a:spcPct val="90000"/>
              </a:lnSpc>
              <a:spcBef>
                <a:spcPts val="1000"/>
              </a:spcBef>
              <a:buChar char="•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75008" y="6406787"/>
            <a:ext cx="273654" cy="2642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70" y="1535112"/>
            <a:ext cx="538903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75008" y="6406787"/>
            <a:ext cx="273654" cy="2642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6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" name="Текст 3"/>
          <p:cNvSpPr>
            <a:spLocks noGrp="1"/>
          </p:cNvSpPr>
          <p:nvPr>
            <p:ph type="body" sz="half" idx="13"/>
          </p:nvPr>
        </p:nvSpPr>
        <p:spPr>
          <a:xfrm>
            <a:off x="609601" y="1435103"/>
            <a:ext cx="401108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5" y="4800601"/>
            <a:ext cx="7315202" cy="566741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Текст заголовка</a:t>
            </a:r>
          </a:p>
        </p:txBody>
      </p:sp>
      <p:sp>
        <p:nvSpPr>
          <p:cNvPr id="78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5" y="5367339"/>
            <a:ext cx="7315202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1088554" y="179865"/>
            <a:ext cx="864002" cy="6568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5"/>
            <a:ext cx="10972800" cy="828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268761"/>
            <a:ext cx="10972800" cy="4857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75008" y="6406787"/>
            <a:ext cx="273654" cy="26425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3377" y="1640053"/>
            <a:ext cx="7006243" cy="478059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1"/>
          <p:cNvSpPr txBox="1"/>
          <p:nvPr/>
        </p:nvSpPr>
        <p:spPr>
          <a:xfrm>
            <a:off x="-161125" y="1847699"/>
            <a:ext cx="12153000" cy="425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800" b="1">
                <a:solidFill>
                  <a:srgbClr val="375225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  <a:p>
            <a:pPr algn="ctr">
              <a:defRPr sz="48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ГУБАЙДУЛЛИН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48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Экзам Саматович</a:t>
            </a:r>
          </a:p>
          <a:p>
            <a:pPr algn="ctr">
              <a:defRPr sz="5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3600">
                <a:solidFill>
                  <a:srgbClr val="375225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400">
                <a:solidFill>
                  <a:srgbClr val="375225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Председатель Ассоциации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400">
                <a:solidFill>
                  <a:srgbClr val="375225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«Совет муниципальных образований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400">
                <a:solidFill>
                  <a:srgbClr val="375225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 Республики Татарстан»</a:t>
            </a:r>
            <a:endParaRPr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38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1392" y="233056"/>
            <a:ext cx="3546410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logo_smo_rt.png" descr="logo_smo_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038149"/>
            <a:ext cx="7006244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9"/>
            <a:ext cx="1423194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extBox 5"/>
          <p:cNvSpPr txBox="1"/>
          <p:nvPr/>
        </p:nvSpPr>
        <p:spPr>
          <a:xfrm>
            <a:off x="0" y="1595065"/>
            <a:ext cx="12192000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b="1">
                <a:solidFill>
                  <a:srgbClr val="324D1F"/>
                </a:solidFill>
              </a:defRPr>
            </a:lvl1pPr>
          </a:lstStyle>
          <a:p>
            <a:r>
              <a:t>Информация о гидротехнических сооружениях</a:t>
            </a:r>
          </a:p>
        </p:txBody>
      </p:sp>
      <p:graphicFrame>
        <p:nvGraphicFramePr>
          <p:cNvPr id="314" name="Таблица 8"/>
          <p:cNvGraphicFramePr/>
          <p:nvPr>
            <p:extLst/>
          </p:nvPr>
        </p:nvGraphicFramePr>
        <p:xfrm>
          <a:off x="1055440" y="2204861"/>
          <a:ext cx="10092952" cy="441896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9307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11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12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9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444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 err="1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Районы</a:t>
                      </a:r>
                      <a:endParaRPr sz="1900" dirty="0">
                        <a:latin typeface="Segoe UI"/>
                        <a:ea typeface="Segoe UI"/>
                        <a:cs typeface="Segoe UI"/>
                        <a:sym typeface="Segoe UI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90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Общее количество ГТС (по данным ОМС)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90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Наличие подтверждающих документов, единиц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свидетельство о регистрации права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900"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технический паспорт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315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7" y="16416"/>
            <a:ext cx="2134596" cy="1444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2569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038149"/>
            <a:ext cx="7006244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9"/>
            <a:ext cx="1423194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extBox 5"/>
          <p:cNvSpPr txBox="1"/>
          <p:nvPr/>
        </p:nvSpPr>
        <p:spPr>
          <a:xfrm>
            <a:off x="1" y="1692975"/>
            <a:ext cx="121920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375225"/>
                </a:solidFill>
              </a:defRPr>
            </a:pPr>
            <a:r>
              <a:rPr sz="2000" dirty="0" err="1"/>
              <a:t>Оформление</a:t>
            </a:r>
            <a:r>
              <a:rPr sz="2000" dirty="0"/>
              <a:t> </a:t>
            </a:r>
            <a:r>
              <a:rPr sz="2000" dirty="0" err="1"/>
              <a:t>земельных</a:t>
            </a:r>
            <a:r>
              <a:rPr sz="2000" dirty="0"/>
              <a:t> </a:t>
            </a:r>
            <a:r>
              <a:rPr sz="2000" dirty="0" err="1" smtClean="0"/>
              <a:t>участков</a:t>
            </a:r>
            <a:r>
              <a:rPr lang="ru-RU" sz="2000" dirty="0" smtClean="0"/>
              <a:t>, расположенных</a:t>
            </a:r>
            <a:r>
              <a:rPr sz="2000" dirty="0" smtClean="0"/>
              <a:t> </a:t>
            </a:r>
            <a:r>
              <a:rPr sz="2000" dirty="0" err="1"/>
              <a:t>под</a:t>
            </a:r>
            <a:r>
              <a:rPr sz="2000" dirty="0"/>
              <a:t> </a:t>
            </a:r>
            <a:r>
              <a:rPr sz="2000" dirty="0" err="1" smtClean="0"/>
              <a:t>кладбищами</a:t>
            </a:r>
            <a:r>
              <a:rPr sz="2000" dirty="0" smtClean="0"/>
              <a:t> </a:t>
            </a:r>
            <a:endParaRPr sz="2000" dirty="0"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322" name="Таблица 13"/>
          <p:cNvGraphicFramePr/>
          <p:nvPr>
            <p:extLst/>
          </p:nvPr>
        </p:nvGraphicFramePr>
        <p:xfrm>
          <a:off x="1045798" y="2189718"/>
          <a:ext cx="9739153" cy="443095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1698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65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35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12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105974">
                <a:tc rowSpan="2">
                  <a:txBody>
                    <a:bodyPr/>
                    <a:lstStyle/>
                    <a:p>
                      <a:pPr algn="l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 dirty="0"/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Количество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кладбищ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(в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том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числе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и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недействующих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)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Постановка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земельного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участка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кадастровый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учет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(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дата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постановки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)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Ведутся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работы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по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постановке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земельных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участков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кадастровый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учет</a:t>
                      </a:r>
                      <a:endParaRPr sz="1600" b="0" dirty="0"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на</a:t>
                      </a:r>
                      <a:r>
                        <a:rPr sz="1600" b="0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01.10.18</a:t>
                      </a:r>
                      <a:endParaRPr sz="1600" b="0" dirty="0"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01.03.19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Откл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. (+,-)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01.10.18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на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01.03.19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0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Откл</a:t>
                      </a:r>
                      <a:r>
                        <a:rPr sz="1600" b="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. (+,-)</a:t>
                      </a:r>
                    </a:p>
                  </a:txBody>
                  <a:tcPr marL="7109" marR="7109" marT="7109" marB="7109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Нижнекамский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323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7" y="16416"/>
            <a:ext cx="2134596" cy="1444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2082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7608" y="980728"/>
            <a:ext cx="7006244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69051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00647" y="284956"/>
            <a:ext cx="3546410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5"/>
          <p:cNvSpPr txBox="1"/>
          <p:nvPr/>
        </p:nvSpPr>
        <p:spPr>
          <a:xfrm>
            <a:off x="959163" y="2217840"/>
            <a:ext cx="9912424" cy="286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0578" indent="-220578" algn="just">
              <a:lnSpc>
                <a:spcPct val="150000"/>
              </a:lnSpc>
              <a:buSzPct val="100000"/>
              <a:buChar char="•"/>
              <a:defRPr sz="2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  <a:defRPr sz="2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сфере водоснабжения поселков и сельских населенных пунктов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  <a:defRPr sz="2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финансирования содержания и ремонта дорог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  <a:defRPr sz="2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 норме расходования горюче-смазочных материалов для служебных автомобилей</a:t>
            </a:r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  <a:defRPr sz="2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 плановых показателях налоговых поступлений</a:t>
            </a:r>
          </a:p>
        </p:txBody>
      </p:sp>
      <p:sp>
        <p:nvSpPr>
          <p:cNvPr id="329" name="TextBox 6"/>
          <p:cNvSpPr txBox="1"/>
          <p:nvPr/>
        </p:nvSpPr>
        <p:spPr>
          <a:xfrm>
            <a:off x="959163" y="1783085"/>
            <a:ext cx="9912424" cy="41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2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Актуальные вопросы:</a:t>
            </a:r>
          </a:p>
        </p:txBody>
      </p:sp>
      <p:pic>
        <p:nvPicPr>
          <p:cNvPr id="330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83" y="69051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038149"/>
            <a:ext cx="7006244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0826" y="125708"/>
            <a:ext cx="1423194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Box 5"/>
          <p:cNvSpPr txBox="1"/>
          <p:nvPr/>
        </p:nvSpPr>
        <p:spPr>
          <a:xfrm>
            <a:off x="-1" y="1712837"/>
            <a:ext cx="12192001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449262" algn="ctr">
              <a:defRPr sz="2800" b="1">
                <a:solidFill>
                  <a:srgbClr val="375225"/>
                </a:solidFill>
              </a:defRPr>
            </a:lvl1pPr>
          </a:lstStyle>
          <a:p>
            <a:r>
              <a:rPr dirty="0" err="1"/>
              <a:t>Выполнение</a:t>
            </a:r>
            <a:r>
              <a:rPr dirty="0"/>
              <a:t> </a:t>
            </a:r>
            <a:r>
              <a:rPr dirty="0" err="1"/>
              <a:t>графика</a:t>
            </a:r>
            <a:r>
              <a:rPr dirty="0"/>
              <a:t> </a:t>
            </a:r>
            <a:r>
              <a:rPr dirty="0" err="1"/>
              <a:t>лицензирования</a:t>
            </a:r>
            <a:r>
              <a:rPr dirty="0"/>
              <a:t> </a:t>
            </a:r>
            <a:r>
              <a:rPr dirty="0" err="1"/>
              <a:t>скважин</a:t>
            </a:r>
            <a:endParaRPr dirty="0"/>
          </a:p>
        </p:txBody>
      </p:sp>
      <p:graphicFrame>
        <p:nvGraphicFramePr>
          <p:cNvPr id="338" name="Таблица 1"/>
          <p:cNvGraphicFramePr/>
          <p:nvPr>
            <p:extLst/>
          </p:nvPr>
        </p:nvGraphicFramePr>
        <p:xfrm>
          <a:off x="666217" y="2617520"/>
          <a:ext cx="10812412" cy="3568657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38802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6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660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54833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/>
                        <a:t>Районы</a:t>
                      </a:r>
                      <a:endParaRPr sz="2000"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/>
                        <a:t>Количество</a:t>
                      </a:r>
                      <a:r>
                        <a:rPr sz="2000" dirty="0"/>
                        <a:t> </a:t>
                      </a:r>
                      <a:r>
                        <a:rPr sz="2000" dirty="0" err="1"/>
                        <a:t>скважин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не</a:t>
                      </a:r>
                      <a:r>
                        <a:rPr sz="2000" dirty="0"/>
                        <a:t> </a:t>
                      </a:r>
                      <a:r>
                        <a:rPr sz="2000" dirty="0" err="1"/>
                        <a:t>имеющих</a:t>
                      </a:r>
                      <a:r>
                        <a:rPr sz="2000" dirty="0"/>
                        <a:t> </a:t>
                      </a:r>
                      <a:r>
                        <a:rPr sz="2000" dirty="0" err="1"/>
                        <a:t>лицензии</a:t>
                      </a:r>
                      <a:endParaRPr sz="2000"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/>
                        <a:t>Количество</a:t>
                      </a:r>
                      <a:r>
                        <a:rPr sz="2000" dirty="0"/>
                        <a:t> </a:t>
                      </a:r>
                      <a:r>
                        <a:rPr sz="2000" dirty="0" err="1"/>
                        <a:t>лицензированных</a:t>
                      </a:r>
                      <a:r>
                        <a:rPr sz="2000" dirty="0"/>
                        <a:t> </a:t>
                      </a:r>
                      <a:r>
                        <a:rPr sz="2000" dirty="0" err="1"/>
                        <a:t>скважин</a:t>
                      </a:r>
                      <a:endParaRPr sz="2000"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46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39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7183" y="125707"/>
            <a:ext cx="2134596" cy="1444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104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038149"/>
            <a:ext cx="7006245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279" y="105489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322129"/>
            <a:ext cx="3546411" cy="101147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4" name="Таблица 8"/>
          <p:cNvGraphicFramePr/>
          <p:nvPr>
            <p:extLst>
              <p:ext uri="{D42A27DB-BD31-4B8C-83A1-F6EECF244321}">
                <p14:modId xmlns:p14="http://schemas.microsoft.com/office/powerpoint/2010/main" val="3334856162"/>
              </p:ext>
            </p:extLst>
          </p:nvPr>
        </p:nvGraphicFramePr>
        <p:xfrm>
          <a:off x="1032782" y="2096924"/>
          <a:ext cx="10259006" cy="3203851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3868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6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39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sym typeface="Helvetica"/>
                        </a:rPr>
                        <a:t>Районы</a:t>
                      </a:r>
                      <a:endParaRPr dirty="0"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>
                          <a:sym typeface="Helvetica"/>
                        </a:rPr>
                        <a:t>Общая площадь дорог с асфальтобетонным покрытием, тыс.кв.метров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>
                          <a:sym typeface="Helvetica"/>
                        </a:rPr>
                        <a:t>всего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Helvetica"/>
                        </a:rPr>
                        <a:t>в т.ч. подтвержденные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2 084,00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963,62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6 006,51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936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2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1 502,58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1 502,58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3 904,91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**(1 438 006,64)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1 937,45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1 434,40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4 8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4 8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45" name="TextBox 1"/>
          <p:cNvSpPr txBox="1"/>
          <p:nvPr/>
        </p:nvSpPr>
        <p:spPr>
          <a:xfrm>
            <a:off x="263352" y="6249056"/>
            <a:ext cx="11928648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*** по данным объектам не представлены подтверждающие документы (в скобках приведен представленный объем объектов</a:t>
            </a:r>
            <a:r>
              <a:rPr sz="1600"/>
              <a:t>)</a:t>
            </a:r>
          </a:p>
        </p:txBody>
      </p:sp>
      <p:pic>
        <p:nvPicPr>
          <p:cNvPr id="346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83" y="150309"/>
            <a:ext cx="2134598" cy="1444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3087" y="74724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extBox 5"/>
          <p:cNvSpPr txBox="1"/>
          <p:nvPr/>
        </p:nvSpPr>
        <p:spPr>
          <a:xfrm>
            <a:off x="-11316" y="1549954"/>
            <a:ext cx="12192003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indent="449262" algn="ctr">
              <a:defRPr sz="28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Нормативы суточного пробега</a:t>
            </a:r>
          </a:p>
        </p:txBody>
      </p:sp>
      <p:pic>
        <p:nvPicPr>
          <p:cNvPr id="352" name="logo_smo_rt.png" descr="logo_smo_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4690" y="105197"/>
            <a:ext cx="2134597" cy="14447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3" name="Таблица"/>
          <p:cNvGraphicFramePr/>
          <p:nvPr/>
        </p:nvGraphicFramePr>
        <p:xfrm>
          <a:off x="600427" y="2204864"/>
          <a:ext cx="10968514" cy="42238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2798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080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500" b="1">
                          <a:sym typeface="Helvetica"/>
                        </a:rPr>
                        <a:t>Наименование должности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500">
                          <a:sym typeface="Helvetica"/>
                        </a:defRPr>
                      </a:pPr>
                      <a:r>
                        <a:t>Нормативный пробег транспортных средств, </a:t>
                      </a:r>
                      <a:br/>
                      <a:r>
                        <a:rPr b="1"/>
                        <a:t>км в год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500">
                          <a:sym typeface="Helvetica"/>
                        </a:defRPr>
                      </a:pPr>
                      <a:r>
                        <a:t>Нормативный пробег транспортных средств, </a:t>
                      </a:r>
                      <a:br/>
                      <a:r>
                        <a:rPr b="1"/>
                        <a:t>км в сутки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ym typeface="Helvetica"/>
                        </a:rPr>
                        <a:t>Главы сельских поселений Республики Татарстан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 b="1">
                          <a:sym typeface="Helvetica"/>
                        </a:defRPr>
                      </a:pPr>
                      <a:r>
                        <a:t>17 010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ym typeface="Helvetica"/>
                        </a:rPr>
                        <a:t>70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658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ym typeface="Helvetica"/>
                        </a:rPr>
                        <a:t>Руководители и заместители руководителей исполнительных комитетов городских поселений Республики Татарстан, сельских поселений в муниципальных районах, административным центром которых является данное сельское поселение, с численностью населения: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800">
                <a:tc>
                  <a:txBody>
                    <a:bodyPr/>
                    <a:lstStyle/>
                    <a:p>
                      <a:pPr algn="l" defTabSz="457200">
                        <a:defRPr sz="1400">
                          <a:sym typeface="Helvetica"/>
                        </a:defRPr>
                      </a:pPr>
                      <a:r>
                        <a:t>свыше 500 000 человек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400">
                          <a:sym typeface="Helvetica"/>
                        </a:defRPr>
                      </a:pPr>
                      <a:r>
                        <a:t>32 805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800">
                <a:tc>
                  <a:txBody>
                    <a:bodyPr/>
                    <a:lstStyle/>
                    <a:p>
                      <a:pPr algn="l" defTabSz="457200">
                        <a:defRPr sz="1400">
                          <a:sym typeface="Helvetica"/>
                        </a:defRPr>
                      </a:pPr>
                      <a:r>
                        <a:t>от 200 001 до 500 000 человек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400">
                          <a:sym typeface="Helvetica"/>
                        </a:defRPr>
                      </a:pPr>
                      <a:r>
                        <a:t>26 730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800">
                <a:tc>
                  <a:txBody>
                    <a:bodyPr/>
                    <a:lstStyle/>
                    <a:p>
                      <a:pPr algn="l" defTabSz="457200">
                        <a:defRPr sz="1400">
                          <a:sym typeface="Helvetica"/>
                        </a:defRPr>
                      </a:pPr>
                      <a:r>
                        <a:t>от 100 001 до 200 000 человек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400">
                          <a:sym typeface="Helvetica"/>
                        </a:defRPr>
                      </a:pPr>
                      <a:r>
                        <a:t>19 440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9800">
                <a:tc>
                  <a:txBody>
                    <a:bodyPr/>
                    <a:lstStyle/>
                    <a:p>
                      <a:pPr algn="l" defTabSz="457200">
                        <a:defRPr sz="1400">
                          <a:sym typeface="Helvetica"/>
                        </a:defRPr>
                      </a:pPr>
                      <a:r>
                        <a:t>от 50 001 до 100 000 человек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400">
                          <a:sym typeface="Helvetica"/>
                        </a:defRPr>
                      </a:pPr>
                      <a:r>
                        <a:t>17 010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Прямоугольник"/>
          <p:cNvSpPr/>
          <p:nvPr/>
        </p:nvSpPr>
        <p:spPr>
          <a:xfrm>
            <a:off x="5461000" y="388701"/>
            <a:ext cx="1591870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56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3778" y="7417"/>
            <a:ext cx="1423196" cy="1444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380" y="7417"/>
            <a:ext cx="2194805" cy="1579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5379" y="233056"/>
            <a:ext cx="3546412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logo_smo_rt.png" descr="logo_smo_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3656" y="16415"/>
            <a:ext cx="2134599" cy="1444759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Прямоугольник 9"/>
          <p:cNvSpPr txBox="1"/>
          <p:nvPr/>
        </p:nvSpPr>
        <p:spPr>
          <a:xfrm>
            <a:off x="3631424" y="1890908"/>
            <a:ext cx="4567900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КОЛИЧЕСТВО</a:t>
            </a:r>
            <a:br/>
            <a:r>
              <a:t>муниципальных актов,</a:t>
            </a:r>
            <a:br/>
            <a:r>
              <a:t>оспоренных прокуратурой</a:t>
            </a:r>
          </a:p>
        </p:txBody>
      </p:sp>
      <p:sp>
        <p:nvSpPr>
          <p:cNvPr id="361" name="Прямоугольник 10"/>
          <p:cNvSpPr/>
          <p:nvPr/>
        </p:nvSpPr>
        <p:spPr>
          <a:xfrm>
            <a:off x="1629380" y="3594518"/>
            <a:ext cx="8184120" cy="462465"/>
          </a:xfrm>
          <a:prstGeom prst="rect">
            <a:avLst/>
          </a:prstGeom>
          <a:solidFill>
            <a:srgbClr val="A4141A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3854</a:t>
            </a:r>
          </a:p>
        </p:txBody>
      </p:sp>
      <p:sp>
        <p:nvSpPr>
          <p:cNvPr id="362" name="Прямоугольник 17"/>
          <p:cNvSpPr/>
          <p:nvPr/>
        </p:nvSpPr>
        <p:spPr>
          <a:xfrm>
            <a:off x="1623352" y="4458073"/>
            <a:ext cx="10153130" cy="462466"/>
          </a:xfrm>
          <a:prstGeom prst="rect">
            <a:avLst/>
          </a:prstGeom>
          <a:solidFill>
            <a:srgbClr val="A4141A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4956</a:t>
            </a:r>
          </a:p>
        </p:txBody>
      </p:sp>
      <p:sp>
        <p:nvSpPr>
          <p:cNvPr id="363" name="Прямая соединительная линия 12"/>
          <p:cNvSpPr/>
          <p:nvPr/>
        </p:nvSpPr>
        <p:spPr>
          <a:xfrm flipH="1">
            <a:off x="479376" y="3091237"/>
            <a:ext cx="2" cy="235398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4" name="Прямая соединительная линия 20"/>
          <p:cNvSpPr/>
          <p:nvPr/>
        </p:nvSpPr>
        <p:spPr>
          <a:xfrm flipH="1" flipV="1">
            <a:off x="479375" y="5445223"/>
            <a:ext cx="11449274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5" name="Прямоугольник 23"/>
          <p:cNvSpPr txBox="1"/>
          <p:nvPr/>
        </p:nvSpPr>
        <p:spPr>
          <a:xfrm>
            <a:off x="601864" y="3594401"/>
            <a:ext cx="1021490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2017</a:t>
            </a:r>
          </a:p>
        </p:txBody>
      </p:sp>
      <p:sp>
        <p:nvSpPr>
          <p:cNvPr id="366" name="Прямоугольник 24"/>
          <p:cNvSpPr txBox="1"/>
          <p:nvPr/>
        </p:nvSpPr>
        <p:spPr>
          <a:xfrm>
            <a:off x="602311" y="4439765"/>
            <a:ext cx="1021490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2018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038149"/>
            <a:ext cx="7006244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2196" y="74725"/>
            <a:ext cx="1423194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extBox 5"/>
          <p:cNvSpPr txBox="1"/>
          <p:nvPr/>
        </p:nvSpPr>
        <p:spPr>
          <a:xfrm>
            <a:off x="-19635" y="1726857"/>
            <a:ext cx="12192001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375225"/>
                </a:solidFill>
              </a:defRPr>
            </a:pPr>
            <a:r>
              <a:t>Динамика опротестованных НПА за 2017-2018 годы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400" b="1">
                <a:solidFill>
                  <a:srgbClr val="375225"/>
                </a:solidFill>
              </a:defRPr>
            </a:pPr>
            <a:r>
              <a:t>(по данным прокуратуры Республики Татарстан)</a:t>
            </a:r>
          </a:p>
        </p:txBody>
      </p:sp>
      <p:graphicFrame>
        <p:nvGraphicFramePr>
          <p:cNvPr id="369" name="Таблица 12"/>
          <p:cNvGraphicFramePr/>
          <p:nvPr>
            <p:extLst/>
          </p:nvPr>
        </p:nvGraphicFramePr>
        <p:xfrm>
          <a:off x="1576365" y="2718551"/>
          <a:ext cx="9000000" cy="383082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2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</a:t>
                      </a:r>
                      <a:r>
                        <a:rPr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Нижнекамский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Всего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</a:t>
                      </a: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1 182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370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5307" y="74724"/>
            <a:ext cx="2134596" cy="1444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1543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extBox 5"/>
          <p:cNvSpPr txBox="1"/>
          <p:nvPr/>
        </p:nvSpPr>
        <p:spPr>
          <a:xfrm>
            <a:off x="-19636" y="1726856"/>
            <a:ext cx="12192003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indent="449262" algn="ctr">
              <a:defRPr sz="28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Программа «Кодекс»</a:t>
            </a:r>
          </a:p>
        </p:txBody>
      </p:sp>
      <p:pic>
        <p:nvPicPr>
          <p:cNvPr id="380" name="logo_smo_rt.png" descr="logo_smo_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Без названия.png" descr="Без названия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26865" y="3147786"/>
            <a:ext cx="4699003" cy="1727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038149"/>
            <a:ext cx="7006245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extBox 5"/>
          <p:cNvSpPr txBox="1"/>
          <p:nvPr/>
        </p:nvSpPr>
        <p:spPr>
          <a:xfrm>
            <a:off x="2194721" y="1749735"/>
            <a:ext cx="7802559" cy="51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30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Обучение муниципальных служащих</a:t>
            </a:r>
          </a:p>
        </p:txBody>
      </p:sp>
      <p:pic>
        <p:nvPicPr>
          <p:cNvPr id="388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G_6735.JPG" descr="IMG_673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75632" y="3148392"/>
            <a:ext cx="5604827" cy="3736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741_1318172_big.jpeg" descr="741_1318172_big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26647" y="3102556"/>
            <a:ext cx="6805733" cy="3828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0982" y="1584801"/>
            <a:ext cx="7006245" cy="4780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8523" y="16415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Box 5"/>
          <p:cNvSpPr txBox="1"/>
          <p:nvPr/>
        </p:nvSpPr>
        <p:spPr>
          <a:xfrm>
            <a:off x="0" y="1880525"/>
            <a:ext cx="12192000" cy="41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Семинары – совещания </a:t>
            </a:r>
          </a:p>
        </p:txBody>
      </p:sp>
      <p:pic>
        <p:nvPicPr>
          <p:cNvPr id="247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Рисунок 4" descr="Рисунок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8791" y="2929017"/>
            <a:ext cx="7068521" cy="3981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Рисунок 2" descr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258003" y="2929017"/>
            <a:ext cx="7142978" cy="398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038149"/>
            <a:ext cx="7006245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3" y="172940"/>
            <a:ext cx="1423195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62152" y="449696"/>
            <a:ext cx="3546410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extBox 5"/>
          <p:cNvSpPr txBox="1"/>
          <p:nvPr/>
        </p:nvSpPr>
        <p:spPr>
          <a:xfrm>
            <a:off x="685821" y="2248790"/>
            <a:ext cx="10825126" cy="4135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20841" indent="-320841">
              <a:lnSpc>
                <a:spcPct val="150000"/>
              </a:lnSpc>
              <a:buSzPct val="100000"/>
              <a:buChar char="•"/>
              <a:defRPr sz="24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более </a:t>
            </a:r>
            <a:r>
              <a:rPr b="1"/>
              <a:t>7500</a:t>
            </a:r>
            <a:r>
              <a:t> депутатов представительных органов местного самоуправления;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>
              <a:lnSpc>
                <a:spcPct val="150000"/>
              </a:lnSpc>
              <a:defRPr sz="24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 b="1"/>
              <a:t>6700</a:t>
            </a:r>
            <a:r>
              <a:t> муниципальных служащих (74% женщин, 22% специалистов в возрасте до 30 лет);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>
              <a:lnSpc>
                <a:spcPct val="150000"/>
              </a:lnSpc>
              <a:defRPr sz="24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 b="1"/>
              <a:t>915</a:t>
            </a:r>
            <a:r>
              <a:t> глав муниципальных образований (в 41 районе главы совмещают должность глав р.ц.);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>
              <a:lnSpc>
                <a:spcPct val="150000"/>
              </a:lnSpc>
              <a:defRPr sz="24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• а также активисты </a:t>
            </a:r>
            <a:r>
              <a:rPr b="1"/>
              <a:t>391</a:t>
            </a:r>
            <a:r>
              <a:t> Совета территориального общественного самоуправления.</a:t>
            </a:r>
          </a:p>
        </p:txBody>
      </p:sp>
      <p:pic>
        <p:nvPicPr>
          <p:cNvPr id="397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3618" y="233056"/>
            <a:ext cx="2134597" cy="1444757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TextBox 5"/>
          <p:cNvSpPr txBox="1"/>
          <p:nvPr/>
        </p:nvSpPr>
        <p:spPr>
          <a:xfrm>
            <a:off x="155339" y="1732469"/>
            <a:ext cx="11881322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Структура органов местного самоуправления Республики Татарстан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7739" y="113269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3262" y="329909"/>
            <a:ext cx="3546410" cy="101147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TextBox 4"/>
          <p:cNvSpPr txBox="1"/>
          <p:nvPr/>
        </p:nvSpPr>
        <p:spPr>
          <a:xfrm>
            <a:off x="66673" y="1558028"/>
            <a:ext cx="12125328" cy="114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Республиканский конкурс</a:t>
            </a:r>
            <a:br/>
            <a:r>
              <a:t>«Лучшее территориальное общественное самоуправление года 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4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Республики Татарстан»</a:t>
            </a:r>
          </a:p>
        </p:txBody>
      </p:sp>
      <p:pic>
        <p:nvPicPr>
          <p:cNvPr id="405" name="Рисунок 5" descr="Рисунок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64149" y="2758357"/>
            <a:ext cx="6195723" cy="413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Рисунок 6" descr="Рисунок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96447" y="2749941"/>
            <a:ext cx="6266530" cy="414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logo_smo_rt.png" descr="logo_smo_r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9483" y="98891"/>
            <a:ext cx="2078927" cy="1407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1" y="95195"/>
            <a:ext cx="1423196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5917" y="291364"/>
            <a:ext cx="3546410" cy="101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Рисунок 1" descr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0" y="2783724"/>
            <a:ext cx="6183313" cy="412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Рисунок 3" descr="Рисунок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40451" y="2764011"/>
            <a:ext cx="6059887" cy="4039925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TextBox 4"/>
          <p:cNvSpPr txBox="1"/>
          <p:nvPr/>
        </p:nvSpPr>
        <p:spPr>
          <a:xfrm>
            <a:off x="-3" y="1680461"/>
            <a:ext cx="12192004" cy="66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«Лучший работник в сфере муниципального управления», «Журналистский конкурс на лучшее освещение темы местного самоуправления в средствах массовой информации»</a:t>
            </a:r>
          </a:p>
        </p:txBody>
      </p:sp>
      <p:pic>
        <p:nvPicPr>
          <p:cNvPr id="416" name="logo_smo_rt.png" descr="logo_smo_r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9525" y="74724"/>
            <a:ext cx="2134597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038149"/>
            <a:ext cx="7006245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5094" y="177481"/>
            <a:ext cx="1423195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52184" y="291366"/>
            <a:ext cx="3546410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extBox 5"/>
          <p:cNvSpPr txBox="1"/>
          <p:nvPr/>
        </p:nvSpPr>
        <p:spPr>
          <a:xfrm>
            <a:off x="1937170" y="1709616"/>
            <a:ext cx="7956409" cy="51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30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Страхование муниципальных служащих</a:t>
            </a:r>
          </a:p>
        </p:txBody>
      </p:sp>
      <p:pic>
        <p:nvPicPr>
          <p:cNvPr id="423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83" y="177479"/>
            <a:ext cx="2134598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постановление-страницы-удалены.pdf" descr="постановление-страницы-удалены.pdf"/>
          <p:cNvPicPr>
            <a:picLocks noChangeAspect="1"/>
          </p:cNvPicPr>
          <p:nvPr/>
        </p:nvPicPr>
        <p:blipFill>
          <a:blip r:embed="rId7">
            <a:extLst/>
          </a:blip>
          <a:srcRect l="3187" r="3187"/>
          <a:stretch>
            <a:fillRect/>
          </a:stretch>
        </p:blipFill>
        <p:spPr>
          <a:xfrm>
            <a:off x="1414845" y="2369019"/>
            <a:ext cx="2623873" cy="3964354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Постановление Кабинета Министров Республики Татарстан №275 от 03.05.2019"/>
          <p:cNvSpPr txBox="1"/>
          <p:nvPr/>
        </p:nvSpPr>
        <p:spPr>
          <a:xfrm>
            <a:off x="5851306" y="4117349"/>
            <a:ext cx="5315603" cy="667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Постановление Кабинета Министров</a:t>
            </a:r>
            <a:br/>
            <a:r>
              <a:t>Республики Татарстан №275 от 03.05.2019 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46BA25B-62FE-4549-A6EA-0BEB3D0B8924}"/>
              </a:ext>
            </a:extLst>
          </p:cNvPr>
          <p:cNvSpPr/>
          <p:nvPr/>
        </p:nvSpPr>
        <p:spPr>
          <a:xfrm>
            <a:off x="4998597" y="523717"/>
            <a:ext cx="2194805" cy="110291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noFill/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7" y="1586788"/>
            <a:ext cx="7006247" cy="478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0582" y="113268"/>
            <a:ext cx="1423197" cy="1444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7"/>
            <a:ext cx="2194805" cy="1579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2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extBox 4"/>
          <p:cNvSpPr txBox="1"/>
          <p:nvPr/>
        </p:nvSpPr>
        <p:spPr>
          <a:xfrm>
            <a:off x="39238" y="1645772"/>
            <a:ext cx="12125330" cy="437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Структура численности сельского трудоспособного населения</a:t>
            </a:r>
          </a:p>
        </p:txBody>
      </p:sp>
      <p:graphicFrame>
        <p:nvGraphicFramePr>
          <p:cNvPr id="432" name="Диаграмма 11"/>
          <p:cNvGraphicFramePr/>
          <p:nvPr/>
        </p:nvGraphicFramePr>
        <p:xfrm>
          <a:off x="2632763" y="2191158"/>
          <a:ext cx="5966442" cy="381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3" name="TextBox 12"/>
          <p:cNvSpPr txBox="1"/>
          <p:nvPr/>
        </p:nvSpPr>
        <p:spPr>
          <a:xfrm>
            <a:off x="8001810" y="3402948"/>
            <a:ext cx="3528394" cy="11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Всего в республике 3077 сельских населенных пунктов</a:t>
            </a:r>
          </a:p>
        </p:txBody>
      </p:sp>
      <p:pic>
        <p:nvPicPr>
          <p:cNvPr id="434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3656" y="16415"/>
            <a:ext cx="2134599" cy="1444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6890" y="139218"/>
            <a:ext cx="1423195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Box 4"/>
          <p:cNvSpPr txBox="1"/>
          <p:nvPr/>
        </p:nvSpPr>
        <p:spPr>
          <a:xfrm>
            <a:off x="66673" y="1558026"/>
            <a:ext cx="12125328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Мини-фермы, ЛПХ</a:t>
            </a:r>
          </a:p>
        </p:txBody>
      </p:sp>
      <p:pic>
        <p:nvPicPr>
          <p:cNvPr id="441" name="Рисунок 1" descr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" y="2239954"/>
            <a:ext cx="7032763" cy="4673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9483" y="111863"/>
            <a:ext cx="2134598" cy="1444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3" y="102327"/>
            <a:ext cx="1423195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TextBox 4"/>
          <p:cNvSpPr txBox="1"/>
          <p:nvPr/>
        </p:nvSpPr>
        <p:spPr>
          <a:xfrm>
            <a:off x="33336" y="2317292"/>
            <a:ext cx="12125328" cy="431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40631" indent="-240631">
              <a:lnSpc>
                <a:spcPct val="120000"/>
              </a:lnSpc>
              <a:buSzPct val="100000"/>
              <a:buChar char="•"/>
              <a:defRPr sz="22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Градостроительная политика, обеспечение благоприятной среды жизнедеятельности населения и развитие жилищно-коммунального хозяйства</a:t>
            </a:r>
            <a:br/>
            <a:endParaRPr sz="2000">
              <a:latin typeface="+mj-lt"/>
              <a:ea typeface="+mj-ea"/>
              <a:cs typeface="+mj-cs"/>
              <a:sym typeface="Calibri"/>
            </a:endParaRPr>
          </a:p>
          <a:p>
            <a:pPr marL="240631" indent="-240631">
              <a:lnSpc>
                <a:spcPct val="120000"/>
              </a:lnSpc>
              <a:buSzPct val="100000"/>
              <a:buChar char="•"/>
              <a:defRPr sz="22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Муниципальная экономическая политика и управление муниципальными финансами</a:t>
            </a:r>
            <a:br/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40631" indent="-240631">
              <a:lnSpc>
                <a:spcPct val="120000"/>
              </a:lnSpc>
              <a:buSzPct val="100000"/>
              <a:buChar char="•"/>
              <a:defRPr sz="22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(участию в осуществлении) местного самоуправления в иных формах</a:t>
            </a:r>
          </a:p>
          <a:p>
            <a:pPr>
              <a:lnSpc>
                <a:spcPct val="120000"/>
              </a:lnSpc>
              <a:defRPr sz="22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0631" indent="-240631">
              <a:lnSpc>
                <a:spcPct val="120000"/>
              </a:lnSpc>
              <a:buSzPct val="100000"/>
              <a:buChar char="•"/>
              <a:defRPr sz="2200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Укрепление межнационального мира и согласия, реализация иных мероприятий в сфере национальной политики на муниципальном уровне</a:t>
            </a:r>
          </a:p>
        </p:txBody>
      </p:sp>
      <p:pic>
        <p:nvPicPr>
          <p:cNvPr id="449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5519" y="102327"/>
            <a:ext cx="2134597" cy="1444757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TextBox 4"/>
          <p:cNvSpPr txBox="1"/>
          <p:nvPr/>
        </p:nvSpPr>
        <p:spPr>
          <a:xfrm>
            <a:off x="2352675" y="1666199"/>
            <a:ext cx="12125325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Лучшая муниципальная практика. Номинации: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438B2AA-F6D0-944E-94F7-B92896A49E9C}"/>
              </a:ext>
            </a:extLst>
          </p:cNvPr>
          <p:cNvSpPr/>
          <p:nvPr/>
        </p:nvSpPr>
        <p:spPr>
          <a:xfrm>
            <a:off x="4998597" y="523717"/>
            <a:ext cx="2194805" cy="110291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noFill/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5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7" y="1586788"/>
            <a:ext cx="7006247" cy="478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3" y="98887"/>
            <a:ext cx="1423196" cy="1444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7"/>
            <a:ext cx="2194805" cy="1579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2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extBox 4"/>
          <p:cNvSpPr txBox="1"/>
          <p:nvPr/>
        </p:nvSpPr>
        <p:spPr>
          <a:xfrm>
            <a:off x="66672" y="1558026"/>
            <a:ext cx="12125330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Ежегодно с 2010 года главам поселений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выдается служебный автотранспорт (вручено 1970 машин) </a:t>
            </a:r>
          </a:p>
        </p:txBody>
      </p:sp>
      <p:pic>
        <p:nvPicPr>
          <p:cNvPr id="457" name="Рисунок 5" descr="Рисунок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8549" y="2400581"/>
            <a:ext cx="6239050" cy="4159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Рисунок 6" descr="Рисунок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7282281" y="3103714"/>
            <a:ext cx="4115564" cy="2743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logo_smo_rt.png" descr="logo_smo_r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9483" y="98887"/>
            <a:ext cx="2134599" cy="1444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3" y="74724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TextBox 4"/>
          <p:cNvSpPr txBox="1"/>
          <p:nvPr/>
        </p:nvSpPr>
        <p:spPr>
          <a:xfrm>
            <a:off x="37709" y="1700807"/>
            <a:ext cx="12125328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Государственная поддержка </a:t>
            </a:r>
            <a:br/>
            <a:r>
              <a:t>органов местного самоуправления</a:t>
            </a:r>
          </a:p>
        </p:txBody>
      </p:sp>
      <p:pic>
        <p:nvPicPr>
          <p:cNvPr id="466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83" y="85023"/>
            <a:ext cx="2134598" cy="14447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7" name="Таблица"/>
          <p:cNvGraphicFramePr/>
          <p:nvPr/>
        </p:nvGraphicFramePr>
        <p:xfrm>
          <a:off x="670904" y="2607493"/>
          <a:ext cx="10850191" cy="3893647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8309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1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36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59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15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24000">
                <a:tc gridSpan="2"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конкурса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Год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Средства из РТ, млн рублей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Кол-во поселений (ТОС, проектов)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378">
                <a:tc rowSpan="2">
                  <a:txBody>
                    <a:bodyPr/>
                    <a:lstStyle/>
                    <a:p>
                      <a:pPr algn="l" defTabSz="457200">
                        <a:defRPr sz="1800">
                          <a:sym typeface="Helvetica"/>
                        </a:defRPr>
                      </a:pPr>
                      <a:r>
                        <a:t>Республиканский конкурс на  предоставление грантов 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l" defTabSz="457200">
                        <a:defRPr sz="1800">
                          <a:sym typeface="Helvetica"/>
                        </a:defRPr>
                      </a:pPr>
                      <a:r>
                        <a:t>Республики Татарстан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>
                          <a:sym typeface="Helvetica"/>
                        </a:rPr>
                        <a:t> сельские поселения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2013-2019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780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728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>
                          <a:sym typeface="Helvetica"/>
                        </a:rPr>
                        <a:t> поселки городского типа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2019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6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3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378">
                <a:tc rowSpan="5" gridSpan="2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>
                          <a:sym typeface="Helvetica"/>
                        </a:rPr>
                        <a:t>Республиканский конкурс «Лучшее территориальное общественное самоуправление года» (2 этап)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2015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50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120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937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2016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50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120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37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2017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50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120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937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2018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50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120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937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2019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50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sym typeface="Helvetica"/>
                        </a:rPr>
                        <a:t>120</a:t>
                      </a:r>
                    </a:p>
                  </a:txBody>
                  <a:tcPr marL="10160" marR="10160" marT="10160" marB="1016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7603" y="0"/>
            <a:ext cx="935679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7" y="1643427"/>
            <a:ext cx="7006245" cy="4780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Объект 5" descr="Объект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81262" y="1643427"/>
            <a:ext cx="7829475" cy="4838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Скругленный прямоугольник 15"/>
          <p:cNvGrpSpPr/>
          <p:nvPr/>
        </p:nvGrpSpPr>
        <p:grpSpPr>
          <a:xfrm>
            <a:off x="3841798" y="1917841"/>
            <a:ext cx="1778759" cy="564720"/>
            <a:chOff x="0" y="0"/>
            <a:chExt cx="1778758" cy="564718"/>
          </a:xfrm>
        </p:grpSpPr>
        <p:sp>
          <p:nvSpPr>
            <p:cNvPr id="471" name="Прямоугольник"/>
            <p:cNvSpPr/>
            <p:nvPr/>
          </p:nvSpPr>
          <p:spPr>
            <a:xfrm>
              <a:off x="-1" y="0"/>
              <a:ext cx="1778760" cy="564719"/>
            </a:xfrm>
            <a:prstGeom prst="roundRect">
              <a:avLst>
                <a:gd name="adj" fmla="val 0"/>
              </a:avLst>
            </a:prstGeom>
            <a:solidFill>
              <a:srgbClr val="1B826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15309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2" name="Человеческий…"/>
            <p:cNvSpPr txBox="1"/>
            <p:nvPr/>
          </p:nvSpPr>
          <p:spPr>
            <a:xfrm>
              <a:off x="-1" y="25187"/>
              <a:ext cx="1778759" cy="514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1864" tIns="81864" rIns="81864" bIns="81864" numCol="1" anchor="ctr">
              <a:spAutoFit/>
            </a:bodyPr>
            <a:lstStyle/>
            <a:p>
              <a:pPr defTabSz="415309">
                <a:defRPr sz="12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Человеческий</a:t>
              </a:r>
            </a:p>
            <a:p>
              <a:pPr defTabSz="415309">
                <a:defRPr sz="12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капитал</a:t>
              </a:r>
            </a:p>
          </p:txBody>
        </p:sp>
      </p:grpSp>
      <p:grpSp>
        <p:nvGrpSpPr>
          <p:cNvPr id="476" name="Скругленный прямоугольник 22"/>
          <p:cNvGrpSpPr/>
          <p:nvPr/>
        </p:nvGrpSpPr>
        <p:grpSpPr>
          <a:xfrm>
            <a:off x="3844248" y="3009888"/>
            <a:ext cx="1776309" cy="514344"/>
            <a:chOff x="0" y="0"/>
            <a:chExt cx="1776307" cy="514342"/>
          </a:xfrm>
        </p:grpSpPr>
        <p:sp>
          <p:nvSpPr>
            <p:cNvPr id="474" name="Прямоугольник"/>
            <p:cNvSpPr/>
            <p:nvPr/>
          </p:nvSpPr>
          <p:spPr>
            <a:xfrm>
              <a:off x="-1" y="47161"/>
              <a:ext cx="1776308" cy="420021"/>
            </a:xfrm>
            <a:prstGeom prst="roundRect">
              <a:avLst>
                <a:gd name="adj" fmla="val 0"/>
              </a:avLst>
            </a:prstGeom>
            <a:solidFill>
              <a:srgbClr val="C19D7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15309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5" name="комфортная…"/>
            <p:cNvSpPr txBox="1"/>
            <p:nvPr/>
          </p:nvSpPr>
          <p:spPr>
            <a:xfrm>
              <a:off x="-1" y="0"/>
              <a:ext cx="1776308" cy="514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1864" tIns="81864" rIns="81864" bIns="81864" numCol="1" anchor="ctr">
              <a:spAutoFit/>
            </a:bodyPr>
            <a:lstStyle/>
            <a:p>
              <a:pPr defTabSz="415309">
                <a:defRPr sz="12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комфортная </a:t>
              </a:r>
            </a:p>
            <a:p>
              <a:pPr defTabSz="415309">
                <a:defRPr sz="12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среда для жизни</a:t>
              </a:r>
            </a:p>
          </p:txBody>
        </p:sp>
      </p:grpSp>
      <p:grpSp>
        <p:nvGrpSpPr>
          <p:cNvPr id="479" name="Скругленный прямоугольник 23"/>
          <p:cNvGrpSpPr/>
          <p:nvPr/>
        </p:nvGrpSpPr>
        <p:grpSpPr>
          <a:xfrm>
            <a:off x="3845110" y="4107919"/>
            <a:ext cx="1775446" cy="526348"/>
            <a:chOff x="0" y="0"/>
            <a:chExt cx="1775444" cy="526347"/>
          </a:xfrm>
        </p:grpSpPr>
        <p:sp>
          <p:nvSpPr>
            <p:cNvPr id="477" name="Прямоугольник"/>
            <p:cNvSpPr/>
            <p:nvPr/>
          </p:nvSpPr>
          <p:spPr>
            <a:xfrm>
              <a:off x="0" y="0"/>
              <a:ext cx="1775444" cy="526348"/>
            </a:xfrm>
            <a:prstGeom prst="roundRect">
              <a:avLst>
                <a:gd name="adj" fmla="val 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15309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8" name="Экономический…"/>
            <p:cNvSpPr txBox="1"/>
            <p:nvPr/>
          </p:nvSpPr>
          <p:spPr>
            <a:xfrm>
              <a:off x="-1" y="6001"/>
              <a:ext cx="1775445" cy="514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1864" tIns="81864" rIns="81864" bIns="81864" numCol="1" anchor="ctr">
              <a:spAutoFit/>
            </a:bodyPr>
            <a:lstStyle/>
            <a:p>
              <a:pPr defTabSz="415309">
                <a:defRPr sz="12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Экономический</a:t>
              </a:r>
            </a:p>
            <a:p>
              <a:pPr defTabSz="415309">
                <a:defRPr sz="12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рост</a:t>
              </a:r>
            </a:p>
          </p:txBody>
        </p:sp>
      </p:grpSp>
      <p:sp>
        <p:nvSpPr>
          <p:cNvPr id="480" name="object 88"/>
          <p:cNvSpPr txBox="1"/>
          <p:nvPr/>
        </p:nvSpPr>
        <p:spPr>
          <a:xfrm>
            <a:off x="3844237" y="2589839"/>
            <a:ext cx="68166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R="2308" indent="5774">
              <a:defRPr sz="2500" b="1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18,7</a:t>
            </a:r>
          </a:p>
        </p:txBody>
      </p:sp>
      <p:sp>
        <p:nvSpPr>
          <p:cNvPr id="481" name="object 88"/>
          <p:cNvSpPr txBox="1"/>
          <p:nvPr/>
        </p:nvSpPr>
        <p:spPr>
          <a:xfrm>
            <a:off x="4560070" y="2742756"/>
            <a:ext cx="123005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2308" indent="5774">
              <a:defRPr sz="1200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МЛРД</a:t>
            </a:r>
            <a:r>
              <a:rPr sz="1000"/>
              <a:t> РУБЛЕЙ</a:t>
            </a:r>
          </a:p>
        </p:txBody>
      </p:sp>
      <p:sp>
        <p:nvSpPr>
          <p:cNvPr id="482" name="object 88"/>
          <p:cNvSpPr txBox="1"/>
          <p:nvPr/>
        </p:nvSpPr>
        <p:spPr>
          <a:xfrm>
            <a:off x="3912051" y="3661302"/>
            <a:ext cx="916985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R="2308" indent="5774">
              <a:defRPr sz="2500" b="1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21,5</a:t>
            </a:r>
          </a:p>
        </p:txBody>
      </p:sp>
      <p:sp>
        <p:nvSpPr>
          <p:cNvPr id="483" name="object 88"/>
          <p:cNvSpPr txBox="1"/>
          <p:nvPr/>
        </p:nvSpPr>
        <p:spPr>
          <a:xfrm>
            <a:off x="4609872" y="3827245"/>
            <a:ext cx="118025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2308" indent="5774">
              <a:defRPr sz="1200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МЛРД</a:t>
            </a:r>
            <a:r>
              <a:rPr sz="1000"/>
              <a:t> РУБЛЕЙ</a:t>
            </a:r>
          </a:p>
        </p:txBody>
      </p:sp>
      <p:sp>
        <p:nvSpPr>
          <p:cNvPr id="484" name="object 88"/>
          <p:cNvSpPr txBox="1"/>
          <p:nvPr/>
        </p:nvSpPr>
        <p:spPr>
          <a:xfrm>
            <a:off x="3895714" y="4853177"/>
            <a:ext cx="464059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R="2308" indent="5774">
              <a:defRPr sz="2500" b="1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2,1</a:t>
            </a:r>
          </a:p>
        </p:txBody>
      </p:sp>
      <p:sp>
        <p:nvSpPr>
          <p:cNvPr id="485" name="object 88"/>
          <p:cNvSpPr txBox="1"/>
          <p:nvPr/>
        </p:nvSpPr>
        <p:spPr>
          <a:xfrm>
            <a:off x="4438917" y="4974842"/>
            <a:ext cx="114099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R="2308" indent="5774">
              <a:defRPr sz="1200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МЛРД РУБЛЕЙ</a:t>
            </a:r>
          </a:p>
        </p:txBody>
      </p:sp>
      <p:graphicFrame>
        <p:nvGraphicFramePr>
          <p:cNvPr id="486" name="Диаграмма 1"/>
          <p:cNvGraphicFramePr/>
          <p:nvPr/>
        </p:nvGraphicFramePr>
        <p:xfrm>
          <a:off x="1134364" y="1888199"/>
          <a:ext cx="2542462" cy="254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7" name="object 88"/>
          <p:cNvSpPr txBox="1"/>
          <p:nvPr/>
        </p:nvSpPr>
        <p:spPr>
          <a:xfrm>
            <a:off x="1573315" y="2658715"/>
            <a:ext cx="1707072" cy="75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2308" indent="5774" algn="ctr">
              <a:defRPr sz="3600" b="1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42,3 </a:t>
            </a:r>
            <a:endParaRPr sz="3300" spc="-1">
              <a:solidFill>
                <a:srgbClr val="333333"/>
              </a:solidFill>
              <a:latin typeface="Intro Regular"/>
              <a:ea typeface="Intro Regular"/>
              <a:cs typeface="Intro Regular"/>
              <a:sym typeface="Intro Regular"/>
            </a:endParaRPr>
          </a:p>
          <a:p>
            <a:pPr marR="2308" indent="5774" algn="ctr">
              <a:defRPr sz="1600" spc="-2">
                <a:solidFill>
                  <a:srgbClr val="1B82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МЛРД РУБЛЕЙ</a:t>
            </a:r>
          </a:p>
        </p:txBody>
      </p:sp>
      <p:sp>
        <p:nvSpPr>
          <p:cNvPr id="488" name="Скругленный прямоугольник 35"/>
          <p:cNvSpPr txBox="1"/>
          <p:nvPr/>
        </p:nvSpPr>
        <p:spPr>
          <a:xfrm>
            <a:off x="1949828" y="4697338"/>
            <a:ext cx="1913130" cy="35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415309">
              <a:defRPr sz="1600" b="1" cap="all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31,9 </a:t>
            </a:r>
            <a:r>
              <a:rPr sz="1000"/>
              <a:t>млрд рублей</a:t>
            </a:r>
            <a:r>
              <a:rPr sz="1000">
                <a:solidFill>
                  <a:srgbClr val="000000"/>
                </a:solidFill>
              </a:rPr>
              <a:t> </a:t>
            </a:r>
            <a:r>
              <a:rPr sz="900">
                <a:solidFill>
                  <a:srgbClr val="000000"/>
                </a:solidFill>
              </a:rPr>
              <a:t>– федеральный бюджет</a:t>
            </a:r>
          </a:p>
        </p:txBody>
      </p:sp>
      <p:sp>
        <p:nvSpPr>
          <p:cNvPr id="489" name="Скругленный прямоугольник 36"/>
          <p:cNvSpPr txBox="1"/>
          <p:nvPr/>
        </p:nvSpPr>
        <p:spPr>
          <a:xfrm>
            <a:off x="1949700" y="5916860"/>
            <a:ext cx="2256248" cy="35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415309">
              <a:defRPr sz="1600" b="1" cap="all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10,4 </a:t>
            </a:r>
            <a:r>
              <a:rPr sz="1000"/>
              <a:t>млрд рублей </a:t>
            </a:r>
            <a:r>
              <a:rPr sz="900">
                <a:solidFill>
                  <a:srgbClr val="000000"/>
                </a:solidFill>
              </a:rPr>
              <a:t>– </a:t>
            </a:r>
          </a:p>
          <a:p>
            <a:pPr defTabSz="415309">
              <a:defRPr sz="900" b="1" cap="all">
                <a:latin typeface="Arial"/>
                <a:ea typeface="Arial"/>
                <a:cs typeface="Arial"/>
                <a:sym typeface="Arial"/>
              </a:defRPr>
            </a:pPr>
            <a:r>
              <a:t>бюджет республики Татарстан</a:t>
            </a:r>
          </a:p>
        </p:txBody>
      </p:sp>
      <p:graphicFrame>
        <p:nvGraphicFramePr>
          <p:cNvPr id="490" name="Таблица 37"/>
          <p:cNvGraphicFramePr/>
          <p:nvPr/>
        </p:nvGraphicFramePr>
        <p:xfrm>
          <a:off x="6475245" y="2462633"/>
          <a:ext cx="5093889" cy="89294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0778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99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5105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ЗДРАВООХРАНЕНИЕ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7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5 750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ОБРАЗОВАНИЕ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7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5 953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    в том числе, на проведение Чемпионата «WorldSkills»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4 633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ДЕМОГРАФИЯ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5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6 882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601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КУЛЬТУРА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1B826E"/>
                          </a:solidFill>
                          <a:latin typeface="Arial"/>
                          <a:ea typeface="Arial"/>
                          <a:cs typeface="Arial"/>
                        </a:rPr>
                        <a:t>72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91" name="Таблица 42"/>
          <p:cNvGraphicFramePr/>
          <p:nvPr/>
        </p:nvGraphicFramePr>
        <p:xfrm>
          <a:off x="6464782" y="3382109"/>
          <a:ext cx="5093890" cy="60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974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99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27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БЕЗОПАСНЫЕ И КАЧЕСТВЕННЫЕ АВТОМОБИЛЬНЫЕ ДОРОГИ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 12 714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21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ЖИЛЬЕ И ГОРОДСКАЯ СРЕДА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2 997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21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ЭКОЛОГИЯ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C19D77"/>
                          </a:solidFill>
                          <a:latin typeface="Arial"/>
                          <a:ea typeface="Arial"/>
                          <a:cs typeface="Arial"/>
                        </a:rPr>
                        <a:t>5 810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92" name="Таблица 43"/>
          <p:cNvGraphicFramePr/>
          <p:nvPr/>
        </p:nvGraphicFramePr>
        <p:xfrm>
          <a:off x="6472692" y="4064768"/>
          <a:ext cx="5085980" cy="1637067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910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7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1085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НАУКА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–*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–*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5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1 779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08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ЦИФРОВАЯ ЭКОНОМИКА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5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–*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4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ПРОИЗВОДИТЕЛЬНОСТЬ ТРУДА И ПОДДЕРЖКА ЗАНЯТОСТИ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174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24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МЕЖДУНАРОДНАЯ КООПЕРАЦИЯ И ЭКСПОРТ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4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186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90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КОМПЛЕКСНЫЙ ПЛАН МОДЕРНИЗАЦИИ И РАСШИРЕНИЯ МАГИСТРАЛЬНОЙ ИНФРАСТРУКТУРЫ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–*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000" b="1">
                          <a:solidFill>
                            <a:srgbClr val="00B0F0"/>
                          </a:solidFill>
                          <a:latin typeface="Arial"/>
                          <a:ea typeface="Arial"/>
                          <a:cs typeface="Arial"/>
                        </a:rPr>
                        <a:t>–*</a:t>
                      </a:r>
                    </a:p>
                  </a:txBody>
                  <a:tcPr marL="24560" marR="24560" marT="24560" marB="245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93" name="Прямоугольник 5"/>
          <p:cNvSpPr/>
          <p:nvPr/>
        </p:nvSpPr>
        <p:spPr>
          <a:xfrm>
            <a:off x="1534559" y="4749948"/>
            <a:ext cx="206936" cy="103229"/>
          </a:xfrm>
          <a:prstGeom prst="rect">
            <a:avLst/>
          </a:prstGeom>
          <a:solidFill>
            <a:srgbClr val="1B826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aphicFrame>
        <p:nvGraphicFramePr>
          <p:cNvPr id="494" name="Таблица 45"/>
          <p:cNvGraphicFramePr/>
          <p:nvPr/>
        </p:nvGraphicFramePr>
        <p:xfrm>
          <a:off x="6400415" y="1900995"/>
          <a:ext cx="5453160" cy="5732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505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5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36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</a:rPr>
                        <a:t>НАЦИОНАЛЬНЫЕ ПРОЕКТЫ 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spc="-5">
                          <a:latin typeface="Arial"/>
                          <a:ea typeface="Arial"/>
                          <a:cs typeface="Arial"/>
                        </a:rPr>
                        <a:t>РЕГИОНАЛЬНЫЕ                         ПРОЕКТЫ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080" indent="12700" algn="l">
                        <a:defRPr sz="1800"/>
                      </a:pPr>
                      <a:r>
                        <a:rPr sz="1200" b="1" spc="-5">
                          <a:latin typeface="Arial"/>
                          <a:ea typeface="Arial"/>
                          <a:cs typeface="Arial"/>
                        </a:rPr>
                        <a:t>БЮДЖЕТ  МЛН РУБЛЕЙ</a:t>
                      </a:r>
                    </a:p>
                  </a:txBody>
                  <a:tcPr marL="12280" marR="12280" marT="12280" marB="1228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95" name="Рисунок 69" descr="Рисунок 6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7509" y="2382008"/>
            <a:ext cx="447273" cy="32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Рисунок 71" descr="Рисунок 7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7314" y="2588068"/>
            <a:ext cx="407663" cy="298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Рисунок 73" descr="Рисунок 7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50486" y="2931579"/>
            <a:ext cx="394492" cy="28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Рисунок 75" descr="Рисунок 7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61469" y="3142270"/>
            <a:ext cx="338949" cy="247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Рисунок 77" descr="Рисунок 7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50486" y="3337993"/>
            <a:ext cx="378559" cy="276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Рисунок 79" descr="Рисунок 7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78573" y="3545930"/>
            <a:ext cx="404419" cy="39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Рисунок 81" descr="Рисунок 8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83536" y="3807790"/>
            <a:ext cx="410470" cy="300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Рисунок 83" descr="Рисунок 8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03137" y="3944337"/>
            <a:ext cx="498200" cy="364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Рисунок 85" descr="Рисунок 8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023493" y="4192470"/>
            <a:ext cx="488460" cy="357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Рисунок 87" descr="Рисунок 8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036378" y="4625764"/>
            <a:ext cx="441457" cy="32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Рисунок 89" descr="Рисунок 89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029230" y="4831993"/>
            <a:ext cx="482792" cy="353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Рисунок 91" descr="Рисунок 91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070201" y="5131003"/>
            <a:ext cx="412792" cy="30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Рисунок 93" descr="Рисунок 93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056238" y="5381687"/>
            <a:ext cx="455785" cy="333478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Прямоугольник 2"/>
          <p:cNvSpPr txBox="1"/>
          <p:nvPr/>
        </p:nvSpPr>
        <p:spPr>
          <a:xfrm>
            <a:off x="1741494" y="68888"/>
            <a:ext cx="9637526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Бюджет региональных проектов на 2019-2021 годы</a:t>
            </a:r>
          </a:p>
        </p:txBody>
      </p:sp>
      <p:sp>
        <p:nvSpPr>
          <p:cNvPr id="509" name="Прямоугольник 40"/>
          <p:cNvSpPr/>
          <p:nvPr/>
        </p:nvSpPr>
        <p:spPr>
          <a:xfrm>
            <a:off x="1534559" y="6043090"/>
            <a:ext cx="206936" cy="103229"/>
          </a:xfrm>
          <a:prstGeom prst="rect">
            <a:avLst/>
          </a:prstGeom>
          <a:solidFill>
            <a:srgbClr val="B58C2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0" name="Скругленный прямоугольник 41"/>
          <p:cNvSpPr txBox="1"/>
          <p:nvPr/>
        </p:nvSpPr>
        <p:spPr>
          <a:xfrm>
            <a:off x="1949700" y="5147333"/>
            <a:ext cx="2181601" cy="60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415309">
              <a:defRPr sz="900" b="1" cap="all">
                <a:latin typeface="Arial"/>
                <a:ea typeface="Arial"/>
                <a:cs typeface="Arial"/>
                <a:sym typeface="Arial"/>
              </a:defRPr>
            </a:pPr>
            <a:r>
              <a:t>в том числе, </a:t>
            </a:r>
          </a:p>
          <a:p>
            <a:pPr defTabSz="415309">
              <a:defRPr sz="1600" b="1" cap="all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4,6 </a:t>
            </a:r>
            <a:r>
              <a:rPr sz="1000"/>
              <a:t>млрд рублей</a:t>
            </a:r>
            <a:r>
              <a:rPr sz="1000">
                <a:solidFill>
                  <a:srgbClr val="000000"/>
                </a:solidFill>
              </a:rPr>
              <a:t> </a:t>
            </a:r>
            <a:r>
              <a:rPr sz="900">
                <a:solidFill>
                  <a:srgbClr val="000000"/>
                </a:solidFill>
              </a:rPr>
              <a:t>– </a:t>
            </a:r>
          </a:p>
          <a:p>
            <a:pPr defTabSz="415309">
              <a:defRPr sz="900" b="1" cap="all">
                <a:latin typeface="Arial"/>
                <a:ea typeface="Arial"/>
                <a:cs typeface="Arial"/>
                <a:sym typeface="Arial"/>
              </a:defRPr>
            </a:pPr>
            <a:r>
              <a:t>на проведение Чемпионата «WORLDsKILLS»</a:t>
            </a:r>
          </a:p>
        </p:txBody>
      </p:sp>
      <p:sp>
        <p:nvSpPr>
          <p:cNvPr id="511" name="TextBox 3"/>
          <p:cNvSpPr txBox="1"/>
          <p:nvPr/>
        </p:nvSpPr>
        <p:spPr>
          <a:xfrm>
            <a:off x="2458967" y="893774"/>
            <a:ext cx="7882898" cy="41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40 ГОСУДАРСТВЕННЫХ ПРЕЗИДЕНСТКИХ ПРОГРАММ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586789"/>
            <a:ext cx="7006244" cy="478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2" y="7804"/>
            <a:ext cx="1431677" cy="145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TextBox 4"/>
          <p:cNvSpPr txBox="1"/>
          <p:nvPr/>
        </p:nvSpPr>
        <p:spPr>
          <a:xfrm>
            <a:off x="33337" y="1509308"/>
            <a:ext cx="12125326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375225"/>
                </a:solidFill>
              </a:defRPr>
            </a:pPr>
            <a:r>
              <a:rPr sz="2200" dirty="0" err="1"/>
              <a:t>Объем</a:t>
            </a:r>
            <a:r>
              <a:rPr sz="2200" dirty="0"/>
              <a:t> </a:t>
            </a:r>
            <a:r>
              <a:rPr sz="2200" dirty="0" err="1"/>
              <a:t>средств</a:t>
            </a:r>
            <a:r>
              <a:rPr sz="2200" dirty="0"/>
              <a:t> </a:t>
            </a:r>
            <a:r>
              <a:rPr sz="2200" dirty="0" err="1"/>
              <a:t>самообложения</a:t>
            </a:r>
            <a:r>
              <a:rPr sz="2200" dirty="0"/>
              <a:t> </a:t>
            </a:r>
            <a:r>
              <a:rPr sz="2200" dirty="0" err="1"/>
              <a:t>граждан</a:t>
            </a:r>
            <a:r>
              <a:rPr sz="2200" dirty="0"/>
              <a:t> </a:t>
            </a:r>
            <a:endParaRPr sz="2200" dirty="0"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400" b="1">
                <a:solidFill>
                  <a:srgbClr val="375225"/>
                </a:solidFill>
              </a:defRPr>
            </a:pPr>
            <a:r>
              <a:rPr sz="2200" dirty="0" err="1"/>
              <a:t>за</a:t>
            </a:r>
            <a:r>
              <a:rPr sz="2200" dirty="0"/>
              <a:t> 2014 </a:t>
            </a:r>
            <a:r>
              <a:rPr sz="2200" dirty="0" err="1"/>
              <a:t>год</a:t>
            </a:r>
            <a:r>
              <a:rPr sz="2200" dirty="0"/>
              <a:t> - 3 </a:t>
            </a:r>
            <a:r>
              <a:rPr sz="2200" dirty="0" err="1"/>
              <a:t>месяца</a:t>
            </a:r>
            <a:r>
              <a:rPr sz="2200" dirty="0"/>
              <a:t> 2019 </a:t>
            </a:r>
            <a:r>
              <a:rPr sz="2200" dirty="0" err="1"/>
              <a:t>года</a:t>
            </a:r>
            <a:r>
              <a:rPr sz="2200" dirty="0"/>
              <a:t> (в </a:t>
            </a:r>
            <a:r>
              <a:rPr sz="2200" dirty="0" err="1"/>
              <a:t>тыс</a:t>
            </a:r>
            <a:r>
              <a:rPr sz="2200" dirty="0"/>
              <a:t>. </a:t>
            </a:r>
            <a:r>
              <a:rPr sz="2200" dirty="0" err="1"/>
              <a:t>руб</a:t>
            </a:r>
            <a:r>
              <a:rPr sz="2200" dirty="0"/>
              <a:t>.)</a:t>
            </a:r>
          </a:p>
        </p:txBody>
      </p:sp>
      <p:pic>
        <p:nvPicPr>
          <p:cNvPr id="478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84" y="71741"/>
            <a:ext cx="2060252" cy="13944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Таблица 12"/>
          <p:cNvGraphicFramePr/>
          <p:nvPr>
            <p:extLst/>
          </p:nvPr>
        </p:nvGraphicFramePr>
        <p:xfrm>
          <a:off x="371364" y="2379459"/>
          <a:ext cx="11449272" cy="39791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7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77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73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73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73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103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532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23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b="1" dirty="0" smtClean="0"/>
                        <a:t>МР</a:t>
                      </a:r>
                      <a:endParaRPr b="1" dirty="0"/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 2014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 2015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 2016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2017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2018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3 </a:t>
                      </a:r>
                      <a:r>
                        <a:rPr b="1" dirty="0" err="1"/>
                        <a:t>мес</a:t>
                      </a:r>
                      <a:r>
                        <a:rPr b="1" dirty="0"/>
                        <a:t>. 2019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Всего</a:t>
                      </a:r>
                      <a:endParaRPr b="1" dirty="0"/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723,4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870,5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553,3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466,7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22 723,4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950,5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200,3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886,1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603,9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493,2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808,2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27 942,4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903,0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719,8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966,8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700,3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765,2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5 443,8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381,5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159,2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1 978,7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406,7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637,3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923,6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079,3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139,1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10 075,6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Нижнекамский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197,7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280,2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860,2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292,7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323,9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9 954,9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800" b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626,3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905,0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189,7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077,8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8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665,6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14 002,2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</a:t>
                      </a: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РТ</a:t>
                      </a:r>
                    </a:p>
                  </a:txBody>
                  <a:tcPr marL="9525" marR="9525" marT="9525" marB="9525" anchor="ctr" horzOverflow="overflow">
                    <a:lnL w="6350">
                      <a:solidFill>
                        <a:srgbClr val="000000"/>
                      </a:solidFill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80 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256,9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122 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281,4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183 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412,1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203 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485,2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223 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012,9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234 </a:t>
                      </a:r>
                      <a:r>
                        <a:rPr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470,0</a:t>
                      </a:r>
                      <a:endParaRPr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1 050 660,1</a:t>
                      </a:r>
                    </a:p>
                  </a:txBody>
                  <a:tcPr marL="9525" marR="9525" marT="9525" marB="9525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E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86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37814"/>
            <a:ext cx="1423195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483" y="33718"/>
            <a:ext cx="2134598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Рисунок 1" descr="Рисунок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1116" y="2204864"/>
            <a:ext cx="8748518" cy="444437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Структура мероприятий, проведенных с привлечением средств самообложения граждан  в 2018 году"/>
          <p:cNvSpPr txBox="1"/>
          <p:nvPr/>
        </p:nvSpPr>
        <p:spPr>
          <a:xfrm>
            <a:off x="1234489" y="1541883"/>
            <a:ext cx="9723024" cy="66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Структура мероприятий, </a:t>
            </a:r>
          </a:p>
          <a:p>
            <a:pPr algn="ctr">
              <a:defRPr sz="20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проведенных с привлечением средств самообложения граждан в 2018 году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586789"/>
            <a:ext cx="7006244" cy="478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4174" y="74592"/>
            <a:ext cx="1417479" cy="1438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TextBox 4"/>
          <p:cNvSpPr txBox="1"/>
          <p:nvPr/>
        </p:nvSpPr>
        <p:spPr>
          <a:xfrm>
            <a:off x="33336" y="1513548"/>
            <a:ext cx="1212532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375225"/>
                </a:solidFill>
              </a:defRPr>
            </a:pPr>
            <a:r>
              <a:rPr dirty="0" err="1"/>
              <a:t>Собираемость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 smtClean="0"/>
              <a:t>самообложения</a:t>
            </a:r>
            <a:r>
              <a:rPr lang="ru-RU" dirty="0" smtClean="0"/>
              <a:t> с</a:t>
            </a:r>
            <a:r>
              <a:rPr dirty="0" smtClean="0"/>
              <a:t> </a:t>
            </a:r>
            <a:r>
              <a:rPr dirty="0" err="1"/>
              <a:t>граждан</a:t>
            </a:r>
            <a:r>
              <a:rPr dirty="0"/>
              <a:t> </a:t>
            </a:r>
            <a:endParaRPr dirty="0"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400" b="1">
                <a:solidFill>
                  <a:srgbClr val="375225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Calibri"/>
              </a:rPr>
              <a:t>на</a:t>
            </a:r>
            <a:r>
              <a:rPr dirty="0">
                <a:latin typeface="+mj-lt"/>
                <a:ea typeface="+mj-ea"/>
                <a:cs typeface="+mj-cs"/>
                <a:sym typeface="Calibri"/>
              </a:rPr>
              <a:t> 1 </a:t>
            </a:r>
            <a:r>
              <a:rPr dirty="0" err="1">
                <a:latin typeface="+mj-lt"/>
                <a:ea typeface="+mj-ea"/>
                <a:cs typeface="+mj-cs"/>
                <a:sym typeface="Calibri"/>
              </a:rPr>
              <a:t>апреля</a:t>
            </a:r>
            <a:r>
              <a:rPr dirty="0">
                <a:latin typeface="+mj-lt"/>
                <a:ea typeface="+mj-ea"/>
                <a:cs typeface="+mj-cs"/>
                <a:sym typeface="Calibri"/>
              </a:rPr>
              <a:t> 2019 </a:t>
            </a:r>
            <a:endParaRPr dirty="0"/>
          </a:p>
        </p:txBody>
      </p:sp>
      <p:pic>
        <p:nvPicPr>
          <p:cNvPr id="486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6463" y="65211"/>
            <a:ext cx="2040637" cy="13811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Таблица 1"/>
          <p:cNvGraphicFramePr/>
          <p:nvPr>
            <p:extLst>
              <p:ext uri="{D42A27DB-BD31-4B8C-83A1-F6EECF244321}">
                <p14:modId xmlns:p14="http://schemas.microsoft.com/office/powerpoint/2010/main" val="39305492"/>
              </p:ext>
            </p:extLst>
          </p:nvPr>
        </p:nvGraphicFramePr>
        <p:xfrm>
          <a:off x="674595" y="2490215"/>
          <a:ext cx="10842810" cy="3948482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4486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56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2482"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/>
                        <a:t>Муниципальный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район</a:t>
                      </a: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 err="1"/>
                        <a:t>Собираемость</a:t>
                      </a:r>
                      <a:r>
                        <a:rPr sz="1800" dirty="0"/>
                        <a:t> </a:t>
                      </a:r>
                      <a:r>
                        <a:rPr sz="1800" dirty="0" err="1"/>
                        <a:t>средств</a:t>
                      </a:r>
                      <a:r>
                        <a:rPr sz="1800" dirty="0"/>
                        <a:t> </a:t>
                      </a:r>
                      <a:r>
                        <a:rPr sz="1800" dirty="0" err="1"/>
                        <a:t>самообложения</a:t>
                      </a:r>
                      <a:r>
                        <a:rPr sz="1800" dirty="0"/>
                        <a:t> с </a:t>
                      </a:r>
                      <a:r>
                        <a:rPr sz="1800" dirty="0" err="1"/>
                        <a:t>граждан</a:t>
                      </a:r>
                      <a:r>
                        <a:rPr sz="1800" dirty="0"/>
                        <a:t> в % </a:t>
                      </a:r>
                    </a:p>
                  </a:txBody>
                  <a:tcPr marL="0" marR="0" marT="0" marB="0" anchor="ctr" horzOverflow="overflow"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Нижнекамский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92,3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90,7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 РТ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991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117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1" y="105720"/>
            <a:ext cx="1423196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TextBox 4"/>
          <p:cNvSpPr txBox="1"/>
          <p:nvPr/>
        </p:nvSpPr>
        <p:spPr>
          <a:xfrm>
            <a:off x="0" y="1659413"/>
            <a:ext cx="12192000" cy="131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8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Капитальный ремонт (строительство) 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28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зданий исполнительных комитетов (Советов) поселений </a:t>
            </a:r>
            <a:endParaRPr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542" name="Таблица 6"/>
          <p:cNvGraphicFramePr/>
          <p:nvPr/>
        </p:nvGraphicFramePr>
        <p:xfrm>
          <a:off x="1379475" y="2780927"/>
          <a:ext cx="9433048" cy="3259534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4063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70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96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953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ym typeface="Helvetica"/>
                        </a:rPr>
                        <a:t>Год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ym typeface="Helvetica"/>
                        </a:rPr>
                        <a:t>Капитальный ремонт 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ym typeface="Helvetica"/>
                        </a:rPr>
                        <a:t>Строительство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2000" b="1">
                          <a:sym typeface="Helvetica"/>
                        </a:rPr>
                        <a:t>2016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>
                          <a:sym typeface="Helvetica"/>
                        </a:rPr>
                        <a:t>78</a:t>
                      </a:r>
                    </a:p>
                  </a:txBody>
                  <a:tcPr marL="9525" marR="9525" marT="9525" marB="9525" anchor="ctr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>
                          <a:sym typeface="Helvetica"/>
                        </a:rPr>
                        <a:t>-</a:t>
                      </a:r>
                    </a:p>
                  </a:txBody>
                  <a:tcPr marL="9525" marR="9525" marT="9525" marB="9525" anchor="ctr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2000" b="1">
                          <a:sym typeface="Helvetica"/>
                        </a:rPr>
                        <a:t>2017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2000" b="1">
                          <a:sym typeface="Helvetica"/>
                        </a:rPr>
                        <a:t>42</a:t>
                      </a:r>
                    </a:p>
                  </a:txBody>
                  <a:tcPr marL="9525" marR="9525" marT="9525" marB="9525" anchor="ctr" horzOverflow="overflow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2000" b="1">
                          <a:sym typeface="Helvetica"/>
                        </a:rPr>
                        <a:t>11</a:t>
                      </a:r>
                    </a:p>
                  </a:txBody>
                  <a:tcPr marL="9525" marR="9525" marT="9525" marB="9525" anchor="ctr" horzOverflow="overflow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2000" b="1">
                          <a:sym typeface="Helvetica"/>
                        </a:rPr>
                        <a:t>2018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>
                          <a:sym typeface="Helvetica"/>
                        </a:rPr>
                        <a:t>38</a:t>
                      </a:r>
                    </a:p>
                  </a:txBody>
                  <a:tcPr marL="9525" marR="9525" marT="9525" marB="9525" anchor="ctr" horzOverflow="overflow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>
                          <a:sym typeface="Helvetica"/>
                        </a:rPr>
                        <a:t>10</a:t>
                      </a:r>
                    </a:p>
                  </a:txBody>
                  <a:tcPr marL="9525" marR="9525" marT="9525" marB="9525" anchor="ctr" horzOverflow="overflow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2000" b="1">
                          <a:sym typeface="Helvetica"/>
                        </a:rPr>
                        <a:t> В программу на 2019 год включено</a:t>
                      </a:r>
                    </a:p>
                  </a:txBody>
                  <a:tcPr marL="9525" marR="9525" marT="9525" marB="9525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 b="1">
                          <a:sym typeface="Helvetica"/>
                        </a:defRPr>
                      </a:pPr>
                      <a:r>
                        <a:t>31</a:t>
                      </a:r>
                    </a:p>
                  </a:txBody>
                  <a:tcPr marL="9525" marR="9525" marT="9525" marB="9525" anchor="ctr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1">
                          <a:sym typeface="Helvetica"/>
                        </a:rPr>
                        <a:t>11</a:t>
                      </a:r>
                    </a:p>
                  </a:txBody>
                  <a:tcPr marL="9525" marR="9525" marT="9525" marB="9525" anchor="ctr" horzOverflow="overflow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43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3615" y="105720"/>
            <a:ext cx="2134598" cy="1444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51883" y="214638"/>
            <a:ext cx="2088232" cy="14677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2688" y="549003"/>
            <a:ext cx="10657416" cy="504056"/>
          </a:xfrm>
          <a:prstGeom prst="rect">
            <a:avLst/>
          </a:prstGeom>
          <a:noFill/>
          <a:effectLst/>
        </p:spPr>
        <p:txBody>
          <a:bodyPr lIns="121912" tIns="60956" rIns="121912" bIns="60956"/>
          <a:lstStyle/>
          <a:p>
            <a:pPr algn="ctr">
              <a:defRPr/>
            </a:pPr>
            <a:endParaRPr lang="ru-RU" sz="2667" spc="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ru-RU" sz="2667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152" y="1460432"/>
            <a:ext cx="10610424" cy="935783"/>
          </a:xfrm>
          <a:prstGeom prst="rect">
            <a:avLst/>
          </a:prstGeom>
          <a:noFill/>
          <a:effectLst/>
        </p:spPr>
        <p:txBody>
          <a:bodyPr lIns="121912" tIns="60956" rIns="121912" bIns="60956"/>
          <a:lstStyle/>
          <a:p>
            <a:pPr algn="ctr" defTabSz="912541"/>
            <a:r>
              <a:rPr lang="ru-RU" sz="2400" b="1" dirty="0">
                <a:latin typeface="Arial" pitchFamily="34" charset="0"/>
                <a:cs typeface="Arial" pitchFamily="34" charset="0"/>
              </a:rPr>
              <a:t>Капитальный ремонт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зданий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(помещений) исполнительных комитетов (Советов) поселений МО РТ на 2019 год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191344" y="2383579"/>
          <a:ext cx="11640695" cy="4309440"/>
        </p:xfrm>
        <a:graphic>
          <a:graphicData uri="http://schemas.openxmlformats.org/drawingml/2006/table">
            <a:tbl>
              <a:tblPr firstRow="1" bandRow="1"/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646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53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96000" marR="19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gradFill>
                      <a:gsLst>
                        <a:gs pos="0">
                          <a:srgbClr val="CCCFD5"/>
                        </a:gs>
                        <a:gs pos="100000">
                          <a:srgbClr val="CCCFD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МО РТ</a:t>
                      </a:r>
                    </a:p>
                  </a:txBody>
                  <a:tcPr marL="0" marR="19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gradFill>
                      <a:gsLst>
                        <a:gs pos="0">
                          <a:srgbClr val="CCCFD5"/>
                        </a:gs>
                        <a:gs pos="100000">
                          <a:srgbClr val="CCCFD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fontAlgn="base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Лимит</a:t>
                      </a:r>
                    </a:p>
                    <a:p>
                      <a:pPr marL="0" marR="0" lvl="0" indent="0" algn="ctr" fontAlgn="base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gradFill>
                      <a:gsLst>
                        <a:gs pos="0">
                          <a:srgbClr val="CCCFD5"/>
                        </a:gs>
                        <a:gs pos="100000">
                          <a:srgbClr val="CCCFD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fontAlgn="base"/>
                      <a:r>
                        <a:rPr sz="19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r>
                        <a:rPr sz="19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освоения</a:t>
                      </a:r>
                      <a:r>
                        <a:rPr sz="19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gradFill>
                      <a:gsLst>
                        <a:gs pos="0">
                          <a:srgbClr val="CCCFD5"/>
                        </a:gs>
                        <a:gs pos="100000">
                          <a:srgbClr val="CCCFD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за 2 недели</a:t>
                      </a:r>
                      <a:endParaRPr sz="19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gradFill>
                      <a:gsLst>
                        <a:gs pos="0">
                          <a:srgbClr val="CCCFD5"/>
                        </a:gs>
                        <a:gs pos="100000">
                          <a:srgbClr val="CCCFD5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1440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r>
                        <a:rPr lang="ru-RU" sz="2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с.Урсаево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1 809,0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8000" marR="1440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r>
                        <a:rPr lang="ru-RU" sz="2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д.Чувашское</a:t>
                      </a:r>
                      <a:r>
                        <a:rPr lang="ru-RU" sz="2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Сиренькино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1 843,3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500593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48000" marR="1440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r>
                        <a:rPr lang="ru-RU" sz="2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п.Подлесный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7033643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1440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Нижнекамский, </a:t>
                      </a:r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с.Сухарево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0951380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1440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r>
                        <a:rPr lang="ru-RU" sz="2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с.Абсалямово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1 458,3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00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Татарстану</a:t>
                      </a:r>
                      <a:endParaRPr lang="ru-RU" sz="2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1440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48 732,2</a:t>
                      </a:r>
                    </a:p>
                  </a:txBody>
                  <a:tcPr marL="0" marR="9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23,7</a:t>
                      </a:r>
                    </a:p>
                  </a:txBody>
                  <a:tcPr marL="0" marR="9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</a:p>
                  </a:txBody>
                  <a:tcPr marL="0" marR="9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2524724"/>
                  </a:ext>
                </a:extLst>
              </a:tr>
            </a:tbl>
          </a:graphicData>
        </a:graphic>
      </p:graphicFrame>
      <p:pic>
        <p:nvPicPr>
          <p:cNvPr id="1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5920" y="117047"/>
            <a:ext cx="1265222" cy="1284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logo_smo_rt.png" descr="logo_smo_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430" y="117047"/>
            <a:ext cx="1897660" cy="1284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1813" y="332656"/>
            <a:ext cx="3247164" cy="926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68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3" y="74724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xtBox 4"/>
          <p:cNvSpPr txBox="1"/>
          <p:nvPr/>
        </p:nvSpPr>
        <p:spPr>
          <a:xfrm>
            <a:off x="0" y="1659413"/>
            <a:ext cx="12192000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Журнал «Местное самоуправление в Татарстане»</a:t>
            </a:r>
          </a:p>
        </p:txBody>
      </p:sp>
      <p:pic>
        <p:nvPicPr>
          <p:cNvPr id="561" name="Рисунок 7" descr="Рисунок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5410" y="2236042"/>
            <a:ext cx="2480893" cy="33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Рисунок 8" descr="Рисунок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42922" y="2430465"/>
            <a:ext cx="2441365" cy="328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Рисунок 11" descr="Рисунок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13484" y="3262776"/>
            <a:ext cx="2565036" cy="345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5382" y="2430465"/>
            <a:ext cx="2555606" cy="3460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Рисунок 13" descr="Рисунок 1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941275" y="2243751"/>
            <a:ext cx="2555606" cy="3451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logo_smo_rt.png" descr="logo_smo_rt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59483" y="124233"/>
            <a:ext cx="2134598" cy="1444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586789"/>
            <a:ext cx="7006244" cy="478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9"/>
            <a:ext cx="1423194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9"/>
            <a:ext cx="2194804" cy="15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80" y="233056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TextBox 4"/>
          <p:cNvSpPr txBox="1"/>
          <p:nvPr/>
        </p:nvSpPr>
        <p:spPr>
          <a:xfrm>
            <a:off x="0" y="1659413"/>
            <a:ext cx="12192000" cy="94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375225"/>
                </a:solidFill>
              </a:defRPr>
            </a:pPr>
            <a:r>
              <a:t>Статистика посещаемости с  нарастающим итогом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1600" b="1">
                <a:solidFill>
                  <a:srgbClr val="375225"/>
                </a:solidFill>
              </a:defRPr>
            </a:pPr>
            <a:endParaRPr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22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7" y="16416"/>
            <a:ext cx="2134596" cy="14447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Таблица 1"/>
          <p:cNvGraphicFramePr/>
          <p:nvPr>
            <p:extLst/>
          </p:nvPr>
        </p:nvGraphicFramePr>
        <p:xfrm>
          <a:off x="1775520" y="2240891"/>
          <a:ext cx="8712968" cy="445627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162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66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0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33914"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7000"/>
                        </a:lnSpc>
                        <a:defRPr sz="1800"/>
                      </a:pPr>
                      <a:r>
                        <a:rPr sz="1800" b="1" dirty="0" err="1"/>
                        <a:t>Муниципальный</a:t>
                      </a:r>
                      <a:r>
                        <a:rPr sz="1800" b="1" dirty="0"/>
                        <a:t> район</a:t>
                      </a:r>
                    </a:p>
                  </a:txBody>
                  <a:tcPr marL="0" marR="0" marT="0" marB="0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1800" b="1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Среднее к</a:t>
                      </a:r>
                      <a:r>
                        <a:rPr sz="1800" b="1" dirty="0" err="1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оличество</a:t>
                      </a:r>
                      <a:r>
                        <a:rPr sz="1800" b="1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просмотров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
(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январь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- </a:t>
                      </a:r>
                      <a:r>
                        <a:rPr lang="ru-RU" sz="1800" b="1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апрель</a:t>
                      </a:r>
                      <a:r>
                        <a:rPr sz="1800" b="1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2019)</a:t>
                      </a:r>
                    </a:p>
                  </a:txBody>
                  <a:tcPr marL="0" marR="0" marT="0" marB="0" anchor="ctr" horzOverflow="overflow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Сравнение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с 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аналогичным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периодом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прошлого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года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, % (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январь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- </a:t>
                      </a:r>
                      <a:r>
                        <a:rPr lang="ru-RU" sz="1800" b="1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апрель</a:t>
                      </a:r>
                      <a:r>
                        <a:rPr sz="1800" b="1" dirty="0" smtClean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2018)</a:t>
                      </a:r>
                    </a:p>
                  </a:txBody>
                  <a:tcPr marL="0" marR="0" marT="0" marB="0" anchor="ctr" horzOverflow="overflow">
                    <a:solidFill>
                      <a:srgbClr val="D9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Альметьевский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151 000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+7,4%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Бугульминский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+31,1%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Бавлинский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+58,6%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Азнакаевский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+72,5%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Нижнекамский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873 500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+91,4%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Лениногорский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+100%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1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Ютазинский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9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+102,5%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325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9" y="1586789"/>
            <a:ext cx="7006244" cy="478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1" y="43392"/>
            <a:ext cx="1423194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5475" y="38845"/>
            <a:ext cx="2194805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5917" y="260032"/>
            <a:ext cx="3546409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TextBox 4"/>
          <p:cNvSpPr txBox="1"/>
          <p:nvPr/>
        </p:nvSpPr>
        <p:spPr>
          <a:xfrm>
            <a:off x="33337" y="1639136"/>
            <a:ext cx="1212532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324D1F"/>
                </a:solidFill>
              </a:defRPr>
            </a:pPr>
            <a:r>
              <a:t>Телепроект «Время местных советов»</a:t>
            </a:r>
          </a:p>
        </p:txBody>
      </p:sp>
      <p:pic>
        <p:nvPicPr>
          <p:cNvPr id="530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7" y="16416"/>
            <a:ext cx="2134596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98" y="2179191"/>
            <a:ext cx="7200800" cy="421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61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extBox 4"/>
          <p:cNvSpPr txBox="1"/>
          <p:nvPr/>
        </p:nvSpPr>
        <p:spPr>
          <a:xfrm>
            <a:off x="33336" y="1639135"/>
            <a:ext cx="12125328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День местного самоуправления</a:t>
            </a:r>
          </a:p>
        </p:txBody>
      </p:sp>
      <p:pic>
        <p:nvPicPr>
          <p:cNvPr id="589" name="Рисунок 1" descr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337" y="2281577"/>
            <a:ext cx="6583992" cy="438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Рисунок 3" descr="Рисунок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35959" y="2281577"/>
            <a:ext cx="6422705" cy="438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logo_smo_rt.png" descr="logo_smo_r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038149"/>
            <a:ext cx="7006245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extBox 5"/>
          <p:cNvSpPr txBox="1"/>
          <p:nvPr/>
        </p:nvSpPr>
        <p:spPr>
          <a:xfrm>
            <a:off x="0" y="1595065"/>
            <a:ext cx="6096000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Заседание Президиума</a:t>
            </a:r>
          </a:p>
        </p:txBody>
      </p:sp>
      <p:pic>
        <p:nvPicPr>
          <p:cNvPr id="263" name="Рисунок 8" descr="Рисунок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6000" y="2551078"/>
            <a:ext cx="6096000" cy="4306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5"/>
          <p:cNvSpPr txBox="1"/>
          <p:nvPr/>
        </p:nvSpPr>
        <p:spPr>
          <a:xfrm>
            <a:off x="6171062" y="1595065"/>
            <a:ext cx="5882900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Заседание в формате «круглого стола»</a:t>
            </a:r>
          </a:p>
        </p:txBody>
      </p:sp>
      <p:pic>
        <p:nvPicPr>
          <p:cNvPr id="266" name="Рисунок 4" descr="Рисунок 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2551078"/>
            <a:ext cx="6096000" cy="426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TextBox 4"/>
          <p:cNvSpPr txBox="1"/>
          <p:nvPr/>
        </p:nvSpPr>
        <p:spPr>
          <a:xfrm>
            <a:off x="33336" y="1639135"/>
            <a:ext cx="12125328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100-летие ТАССР</a:t>
            </a:r>
          </a:p>
        </p:txBody>
      </p:sp>
      <p:pic>
        <p:nvPicPr>
          <p:cNvPr id="598" name="Рисунок 6" descr="Рисунок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2210" y="2254703"/>
            <a:ext cx="9746330" cy="4603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401" y="16415"/>
            <a:ext cx="1423196" cy="144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extBox 4"/>
          <p:cNvSpPr txBox="1"/>
          <p:nvPr/>
        </p:nvSpPr>
        <p:spPr>
          <a:xfrm>
            <a:off x="33336" y="1527333"/>
            <a:ext cx="12125328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Культурное наследие </a:t>
            </a:r>
          </a:p>
        </p:txBody>
      </p:sp>
      <p:pic>
        <p:nvPicPr>
          <p:cNvPr id="606" name="Рисунок 1" descr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6799" y="2134835"/>
            <a:ext cx="10058401" cy="4667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9483" y="90782"/>
            <a:ext cx="2134598" cy="1444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TextBox 4"/>
          <p:cNvSpPr txBox="1"/>
          <p:nvPr/>
        </p:nvSpPr>
        <p:spPr>
          <a:xfrm>
            <a:off x="33336" y="1554293"/>
            <a:ext cx="12125328" cy="54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3752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Выборы </a:t>
            </a:r>
          </a:p>
        </p:txBody>
      </p:sp>
      <p:pic>
        <p:nvPicPr>
          <p:cNvPr id="614" name="Рисунок 12" descr="Рисунок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337" y="2999051"/>
            <a:ext cx="6062665" cy="381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Рисунок 14" descr="Рисунок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6000" y="2999051"/>
            <a:ext cx="6062663" cy="381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logo_smo_rt.png" descr="logo_smo_r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8" y="1586788"/>
            <a:ext cx="7006245" cy="47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TextBox 4"/>
          <p:cNvSpPr txBox="1"/>
          <p:nvPr/>
        </p:nvSpPr>
        <p:spPr>
          <a:xfrm>
            <a:off x="0" y="3284983"/>
            <a:ext cx="12192000" cy="810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3752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Благодарю за внимание !</a:t>
            </a:r>
          </a:p>
        </p:txBody>
      </p:sp>
      <p:pic>
        <p:nvPicPr>
          <p:cNvPr id="623" name="logo_smo_rt.png" descr="logo_smo_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877" y="945682"/>
            <a:ext cx="7006245" cy="478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extBox 5"/>
          <p:cNvSpPr txBox="1"/>
          <p:nvPr/>
        </p:nvSpPr>
        <p:spPr>
          <a:xfrm>
            <a:off x="0" y="1595065"/>
            <a:ext cx="12192000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solidFill>
                  <a:srgbClr val="375225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Состояние по внесению изменений в генеральные планы поселений </a:t>
            </a:r>
          </a:p>
          <a:p>
            <a:pPr algn="ctr">
              <a:defRPr sz="2400" b="1">
                <a:solidFill>
                  <a:srgbClr val="375225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в Республике Татарстан на 2019 год </a:t>
            </a:r>
          </a:p>
        </p:txBody>
      </p:sp>
      <p:graphicFrame>
        <p:nvGraphicFramePr>
          <p:cNvPr id="273" name="Объект 5"/>
          <p:cNvGraphicFramePr/>
          <p:nvPr>
            <p:extLst>
              <p:ext uri="{D42A27DB-BD31-4B8C-83A1-F6EECF244321}">
                <p14:modId xmlns:p14="http://schemas.microsoft.com/office/powerpoint/2010/main" val="306765392"/>
              </p:ext>
            </p:extLst>
          </p:nvPr>
        </p:nvGraphicFramePr>
        <p:xfrm>
          <a:off x="2726782" y="2748237"/>
          <a:ext cx="7975459" cy="3132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74" name="logo_smo_rt.png" descr="logo_smo_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logo_smo_rt.png" descr="logo_smo_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Карта полигонов.png" descr="Карта полигонов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6779" y="2142813"/>
            <a:ext cx="7498443" cy="466679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Box 5"/>
          <p:cNvSpPr txBox="1"/>
          <p:nvPr/>
        </p:nvSpPr>
        <p:spPr>
          <a:xfrm>
            <a:off x="-2" y="1591245"/>
            <a:ext cx="12192003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ТКО</a:t>
            </a:r>
          </a:p>
        </p:txBody>
      </p:sp>
      <p:sp>
        <p:nvSpPr>
          <p:cNvPr id="281" name="Прямоугольник 1"/>
          <p:cNvSpPr/>
          <p:nvPr/>
        </p:nvSpPr>
        <p:spPr>
          <a:xfrm>
            <a:off x="5051883" y="214637"/>
            <a:ext cx="2088233" cy="146775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2" name="Рисунок 9" descr="Рисунок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logo_smo_rt.png" descr="logo_smo_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extBox 5"/>
          <p:cNvSpPr txBox="1"/>
          <p:nvPr/>
        </p:nvSpPr>
        <p:spPr>
          <a:xfrm>
            <a:off x="1082823" y="1628107"/>
            <a:ext cx="10026355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Размер платы за предоставления услуг по обращению с ТКО по ПФО</a:t>
            </a:r>
          </a:p>
        </p:txBody>
      </p:sp>
      <p:sp>
        <p:nvSpPr>
          <p:cNvPr id="288" name="Прямоугольник 1"/>
          <p:cNvSpPr/>
          <p:nvPr/>
        </p:nvSpPr>
        <p:spPr>
          <a:xfrm>
            <a:off x="5051883" y="214637"/>
            <a:ext cx="2088233" cy="146775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9" name="Рисунок 9" descr="Рисунок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0" name="Таблица"/>
          <p:cNvGraphicFramePr/>
          <p:nvPr/>
        </p:nvGraphicFramePr>
        <p:xfrm>
          <a:off x="902198" y="2216535"/>
          <a:ext cx="10026353" cy="433099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436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02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 b="1">
                          <a:sym typeface="Helvetica"/>
                        </a:rPr>
                        <a:t>СУБЪЕКТ РФ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 b="1">
                          <a:sym typeface="Helvetica"/>
                        </a:rPr>
                        <a:t>МКД (руб/чел)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 b="1">
                          <a:sym typeface="Helvetica"/>
                        </a:rPr>
                        <a:t>ИЖС (руб/чел)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КИРОВСКАЯ ОБЛАСТЬ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114,8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114,8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УДМУРТСКАЯ РЕСПУБЛИКА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98,5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95,2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УЛЬЯНОВСКАЯ ОБЛАСТЬ 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93,8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94,3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ОРЕНБУРГСКАЯ ОБЛАСТЬ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90,4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103,8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САМАРСКАЯ ОБЛАСТЬ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87,2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97,2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РЕСПУБЛИКА МОРДОВИЯ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80,3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87,7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РЕСПУБЛИКА МАРИЙ ЭЛ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82,7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>
                          <a:sym typeface="Helvetica"/>
                        </a:rPr>
                        <a:t>82,7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 b="1">
                          <a:sym typeface="Helvetica"/>
                        </a:rPr>
                        <a:t>РЕСПУБЛИКА ТАТАРСТАН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 b="1">
                          <a:sym typeface="Helvetica"/>
                        </a:rPr>
                        <a:t>72,0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2100" b="1">
                          <a:sym typeface="Helvetica"/>
                        </a:rPr>
                        <a:t>78,1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logo_smo_rt.png" descr="logo_smo_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xtBox 5"/>
          <p:cNvSpPr txBox="1"/>
          <p:nvPr/>
        </p:nvSpPr>
        <p:spPr>
          <a:xfrm>
            <a:off x="-2" y="1817623"/>
            <a:ext cx="12192003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% заключенных договоров</a:t>
            </a:r>
          </a:p>
        </p:txBody>
      </p:sp>
      <p:sp>
        <p:nvSpPr>
          <p:cNvPr id="296" name="Прямоугольник 1"/>
          <p:cNvSpPr/>
          <p:nvPr/>
        </p:nvSpPr>
        <p:spPr>
          <a:xfrm>
            <a:off x="5051883" y="214637"/>
            <a:ext cx="2088233" cy="146775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97" name="Рисунок 9" descr="Рисунок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8" name="2D‑полосчатая диаграмма"/>
          <p:cNvGraphicFramePr/>
          <p:nvPr/>
        </p:nvGraphicFramePr>
        <p:xfrm>
          <a:off x="521510" y="2350458"/>
          <a:ext cx="10829310" cy="396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380" y="7418"/>
            <a:ext cx="2194805" cy="157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5379" y="233056"/>
            <a:ext cx="3546411" cy="10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logo_smo_rt.png" descr="logo_smo_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656" y="16415"/>
            <a:ext cx="2134598" cy="144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Карта полигонов.png" descr="Карта полигонов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6779" y="2142813"/>
            <a:ext cx="7498443" cy="466679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Box 5"/>
          <p:cNvSpPr txBox="1"/>
          <p:nvPr/>
        </p:nvSpPr>
        <p:spPr>
          <a:xfrm>
            <a:off x="-2" y="1591245"/>
            <a:ext cx="12192003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solidFill>
                  <a:srgbClr val="324D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ТКО</a:t>
            </a:r>
          </a:p>
        </p:txBody>
      </p:sp>
      <p:sp>
        <p:nvSpPr>
          <p:cNvPr id="305" name="Прямоугольник 1"/>
          <p:cNvSpPr/>
          <p:nvPr/>
        </p:nvSpPr>
        <p:spPr>
          <a:xfrm>
            <a:off x="5051883" y="214637"/>
            <a:ext cx="2088233" cy="146775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06" name="Рисунок 9" descr="Рисунок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03778" y="7418"/>
            <a:ext cx="1423195" cy="1444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Тема Office">
  <a:themeElements>
    <a:clrScheme name="1_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1_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1290</Words>
  <Application>Microsoft Office PowerPoint</Application>
  <PresentationFormat>Широкоэкранный</PresentationFormat>
  <Paragraphs>557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Helvetica</vt:lpstr>
      <vt:lpstr>Helvetica Neue</vt:lpstr>
      <vt:lpstr>Intro Regular</vt:lpstr>
      <vt:lpstr>Segoe 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Альберт Шагидуллин</cp:lastModifiedBy>
  <cp:revision>5</cp:revision>
  <dcterms:modified xsi:type="dcterms:W3CDTF">2019-05-23T06:24:01Z</dcterms:modified>
</cp:coreProperties>
</file>