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7"/>
  </p:notesMasterIdLst>
  <p:handoutMasterIdLst>
    <p:handoutMasterId r:id="rId28"/>
  </p:handoutMasterIdLst>
  <p:sldIdLst>
    <p:sldId id="372" r:id="rId2"/>
    <p:sldId id="373" r:id="rId3"/>
    <p:sldId id="374" r:id="rId4"/>
    <p:sldId id="257" r:id="rId5"/>
    <p:sldId id="337" r:id="rId6"/>
    <p:sldId id="338" r:id="rId7"/>
    <p:sldId id="340" r:id="rId8"/>
    <p:sldId id="341" r:id="rId9"/>
    <p:sldId id="343" r:id="rId10"/>
    <p:sldId id="344" r:id="rId11"/>
    <p:sldId id="335" r:id="rId12"/>
    <p:sldId id="345" r:id="rId13"/>
    <p:sldId id="346" r:id="rId14"/>
    <p:sldId id="368" r:id="rId15"/>
    <p:sldId id="365" r:id="rId16"/>
    <p:sldId id="376" r:id="rId17"/>
    <p:sldId id="363" r:id="rId18"/>
    <p:sldId id="351" r:id="rId19"/>
    <p:sldId id="352" r:id="rId20"/>
    <p:sldId id="354" r:id="rId21"/>
    <p:sldId id="355" r:id="rId22"/>
    <p:sldId id="375" r:id="rId23"/>
    <p:sldId id="369" r:id="rId24"/>
    <p:sldId id="361" r:id="rId25"/>
    <p:sldId id="287" r:id="rId26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ED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71" autoAdjust="0"/>
  </p:normalViewPr>
  <p:slideViewPr>
    <p:cSldViewPr snapToGrid="0" showGuides="1">
      <p:cViewPr varScale="1">
        <p:scale>
          <a:sx n="83" d="100"/>
          <a:sy n="83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74959463169369"/>
          <c:y val="6.2820974364150295E-2"/>
          <c:w val="0.83618609480103034"/>
          <c:h val="0.901776426412649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 sz="2000" b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  <a:cs typeface="Arial" pitchFamily="34" charset="0"/>
                      </a:rPr>
                      <a:t>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3E-4E98-82B7-9242FAEAD1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Impact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1.6</c:v>
                </c:pt>
                <c:pt idx="1">
                  <c:v>1.8</c:v>
                </c:pt>
                <c:pt idx="2">
                  <c:v>1.1000000000000001</c:v>
                </c:pt>
                <c:pt idx="3">
                  <c:v>1.2</c:v>
                </c:pt>
                <c:pt idx="4">
                  <c:v>1.7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7-4170-8855-FCDC34446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201472"/>
        <c:axId val="86203008"/>
      </c:barChart>
      <c:catAx>
        <c:axId val="8620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86203008"/>
        <c:crosses val="autoZero"/>
        <c:auto val="1"/>
        <c:lblAlgn val="ctr"/>
        <c:lblOffset val="80"/>
        <c:noMultiLvlLbl val="0"/>
      </c:catAx>
      <c:valAx>
        <c:axId val="86203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2014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85D-4B18-ADB7-C8E508104EF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B85D-4B18-ADB7-C8E508104EFB}"/>
              </c:ext>
            </c:extLst>
          </c:dPt>
          <c:cat>
            <c:strRef>
              <c:f>Лист1!$A$2:$A$3</c:f>
              <c:strCache>
                <c:ptCount val="2"/>
                <c:pt idx="0">
                  <c:v>Объем средств самообложения населения</c:v>
                </c:pt>
                <c:pt idx="1">
                  <c:v>Софинансирования из бюджета Республики Татарстан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20.2</c:v>
                </c:pt>
                <c:pt idx="1">
                  <c:v>78.599999999999994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5D-4B18-ADB7-C8E508104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265007711415756E-2"/>
          <c:y val="2.8223704679437706E-2"/>
          <c:w val="0.89346998457716853"/>
          <c:h val="0.94049101568971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432843480319211E-2"/>
                  <c:y val="-3.2627470696758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58592836681208"/>
                      <c:h val="0.18665767155849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7ED-4ED8-A712-232593741DE4}"/>
                </c:ext>
              </c:extLst>
            </c:dLbl>
            <c:dLbl>
              <c:idx val="1"/>
              <c:layout>
                <c:manualLayout>
                  <c:x val="-1.8963338491261857E-2"/>
                  <c:y val="-1.2196809933965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ED-4ED8-A712-232593741DE4}"/>
                </c:ext>
              </c:extLst>
            </c:dLbl>
            <c:dLbl>
              <c:idx val="2"/>
              <c:layout>
                <c:manualLayout>
                  <c:x val="-1.327433694388337E-2"/>
                  <c:y val="-1.5246012417456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ED-4ED8-A712-232593741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chemeClr val="accent6">
                        <a:lumMod val="50000"/>
                      </a:schemeClr>
                    </a:solidFill>
                    <a:latin typeface="Impact" pitchFamily="34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ED-4ED8-A712-232593741D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70AD47"/>
            </a:solidFill>
          </c:spPr>
          <c:invertIfNegative val="0"/>
          <c:dLbls>
            <c:dLbl>
              <c:idx val="0"/>
              <c:layout>
                <c:manualLayout>
                  <c:x val="2.1449698922896422E-2"/>
                  <c:y val="-3.3122142641062467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</a:rPr>
                      <a:t>20,6</a:t>
                    </a:r>
                    <a:endParaRPr lang="en-US" sz="2000" b="0" dirty="0">
                      <a:solidFill>
                        <a:schemeClr val="accent6">
                          <a:lumMod val="50000"/>
                        </a:schemeClr>
                      </a:solidFill>
                      <a:latin typeface="Impact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11510473077248"/>
                      <c:h val="0.18665767155849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7ED-4ED8-A712-232593741DE4}"/>
                </c:ext>
              </c:extLst>
            </c:dLbl>
            <c:dLbl>
              <c:idx val="2"/>
              <c:layout>
                <c:manualLayout>
                  <c:x val="3.79266769825237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ED-4ED8-A712-232593741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ED-4ED8-A712-232593741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90496"/>
        <c:axId val="86516864"/>
      </c:barChart>
      <c:catAx>
        <c:axId val="86490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516864"/>
        <c:crosses val="autoZero"/>
        <c:auto val="1"/>
        <c:lblAlgn val="ctr"/>
        <c:lblOffset val="100"/>
        <c:noMultiLvlLbl val="0"/>
      </c:catAx>
      <c:valAx>
        <c:axId val="86516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6490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996945363953415E-2"/>
          <c:y val="2.4998974894828815E-2"/>
          <c:w val="0.87055022722243969"/>
          <c:h val="0.69586966965572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 по СХ организациям, крупным и средним КФХ и ИП, млн. рублей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908-46CA-B5D8-BA40DE6054C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908-46CA-B5D8-BA40DE6054C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908-46CA-B5D8-BA40DE6054C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0" smtClean="0">
                        <a:solidFill>
                          <a:schemeClr val="bg1"/>
                        </a:solidFill>
                        <a:latin typeface="Impact" pitchFamily="34" charset="0"/>
                      </a:rPr>
                      <a:t>2333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08-46CA-B5D8-BA40DE6054C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0" dirty="0" smtClean="0">
                        <a:solidFill>
                          <a:schemeClr val="bg1"/>
                        </a:solidFill>
                        <a:latin typeface="Impact" pitchFamily="34" charset="0"/>
                      </a:rPr>
                      <a:t>2389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08-46CA-B5D8-BA40DE6054C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0" smtClean="0">
                        <a:solidFill>
                          <a:schemeClr val="bg1"/>
                        </a:solidFill>
                        <a:latin typeface="Impact" pitchFamily="34" charset="0"/>
                      </a:rPr>
                      <a:t>2516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08-46CA-B5D8-BA40DE6054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0">
                    <a:solidFill>
                      <a:schemeClr val="bg1"/>
                    </a:solidFill>
                    <a:latin typeface="Impact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
</c:v>
                </c:pt>
                <c:pt idx="1">
                  <c:v>2019</c:v>
                </c:pt>
                <c:pt idx="2">
                  <c:v>2020
прогноз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2333</c:v>
                </c:pt>
                <c:pt idx="1">
                  <c:v>2389</c:v>
                </c:pt>
                <c:pt idx="2">
                  <c:v>2516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60-444C-89EF-AC79A8C1F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8"/>
        <c:axId val="95416704"/>
        <c:axId val="95418240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В действующих ценах, в % к предыдущему году</c:v>
                </c:pt>
              </c:strCache>
            </c:strRef>
          </c:tx>
          <c:spPr>
            <a:ln w="28524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diamond"/>
            <c:size val="6"/>
            <c:spPr>
              <a:solidFill>
                <a:schemeClr val="accent5"/>
              </a:solidFill>
              <a:ln w="28524" cap="flat" cmpd="sng" algn="ctr">
                <a:solidFill>
                  <a:schemeClr val="accent5"/>
                </a:solidFill>
                <a:prstDash val="solid"/>
                <a:round/>
              </a:ln>
              <a:effectLst/>
              <a:scene3d>
                <a:camera prst="orthographicFront"/>
                <a:lightRig rig="threePt" dir="t"/>
              </a:scene3d>
            </c:spPr>
          </c:marker>
          <c:dLbls>
            <c:dLbl>
              <c:idx val="0"/>
              <c:layout>
                <c:manualLayout>
                  <c:x val="-9.6910963052695333E-3"/>
                  <c:y val="2.277981959100358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</a:rPr>
                      <a:t>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F5-4D5E-A7AE-D8468B8BFE71}"/>
                </c:ext>
              </c:extLst>
            </c:dLbl>
            <c:dLbl>
              <c:idx val="1"/>
              <c:layout>
                <c:manualLayout>
                  <c:x val="-5.5723803755299818E-2"/>
                  <c:y val="2.857970515379965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</a:rPr>
                      <a:t>103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F5-4D5E-A7AE-D8468B8BFE71}"/>
                </c:ext>
              </c:extLst>
            </c:dLbl>
            <c:dLbl>
              <c:idx val="2"/>
              <c:layout>
                <c:manualLayout>
                  <c:x val="-6.0569351907934499E-2"/>
                  <c:y val="2.277981959100358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</a:rPr>
                      <a:t>105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F5-4D5E-A7AE-D8468B8BF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accent6">
                        <a:lumMod val="50000"/>
                      </a:schemeClr>
                    </a:solidFill>
                    <a:latin typeface="Impact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
</c:v>
                </c:pt>
                <c:pt idx="1">
                  <c:v>2019</c:v>
                </c:pt>
                <c:pt idx="2">
                  <c:v>2020
прогноз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100</c:v>
                </c:pt>
                <c:pt idx="1">
                  <c:v>102</c:v>
                </c:pt>
                <c:pt idx="2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60-444C-89EF-AC79A8C1F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19776"/>
        <c:axId val="85558400"/>
      </c:lineChart>
      <c:catAx>
        <c:axId val="9541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39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rgbClr val="002060"/>
                </a:solidFill>
                <a:latin typeface="Impact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5418240"/>
        <c:crosses val="autoZero"/>
        <c:auto val="1"/>
        <c:lblAlgn val="ctr"/>
        <c:lblOffset val="100"/>
        <c:noMultiLvlLbl val="0"/>
      </c:catAx>
      <c:valAx>
        <c:axId val="95418240"/>
        <c:scaling>
          <c:orientation val="minMax"/>
          <c:max val="3000"/>
          <c:min val="1000"/>
        </c:scaling>
        <c:delete val="0"/>
        <c:axPos val="l"/>
        <c:numFmt formatCode="#,##0.0" sourceLinked="1"/>
        <c:majorTickMark val="out"/>
        <c:minorTickMark val="none"/>
        <c:tickLblPos val="none"/>
        <c:spPr>
          <a:noFill/>
          <a:ln w="6339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416704"/>
        <c:crosses val="autoZero"/>
        <c:crossBetween val="between"/>
        <c:majorUnit val="500"/>
      </c:valAx>
      <c:catAx>
        <c:axId val="95419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58400"/>
        <c:crosses val="autoZero"/>
        <c:auto val="1"/>
        <c:lblAlgn val="ctr"/>
        <c:lblOffset val="100"/>
        <c:noMultiLvlLbl val="0"/>
      </c:catAx>
      <c:valAx>
        <c:axId val="85558400"/>
        <c:scaling>
          <c:orientation val="minMax"/>
          <c:max val="103"/>
          <c:min val="80"/>
        </c:scaling>
        <c:delete val="0"/>
        <c:axPos val="r"/>
        <c:numFmt formatCode="0.0" sourceLinked="1"/>
        <c:majorTickMark val="out"/>
        <c:minorTickMark val="none"/>
        <c:tickLblPos val="none"/>
        <c:spPr>
          <a:noFill/>
          <a:ln w="6339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419776"/>
        <c:crosses val="max"/>
        <c:crossBetween val="between"/>
      </c:valAx>
      <c:spPr>
        <a:noFill/>
        <a:ln w="25355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7.4402940301592667E-3"/>
          <c:y val="0.83426830441753008"/>
          <c:w val="0.99255965055184792"/>
          <c:h val="0.15946335461066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65021210667135E-2"/>
          <c:y val="3.1094714232453576E-2"/>
          <c:w val="0.93106995757866573"/>
          <c:h val="0.86552971748771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DF63-46DB-A4FB-4A1887000704}"/>
              </c:ext>
            </c:extLst>
          </c:dPt>
          <c:cat>
            <c:strRef>
              <c:f>Лист1!$A$2:$A$3</c:f>
              <c:strCache>
                <c:ptCount val="2"/>
                <c:pt idx="0">
                  <c:v>До</c:v>
                </c:pt>
                <c:pt idx="1">
                  <c:v>После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63-46DB-A4FB-4A1887000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axId val="99964032"/>
        <c:axId val="99965568"/>
      </c:barChart>
      <c:catAx>
        <c:axId val="99964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 sz="2000" b="1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9965568"/>
        <c:crosses val="autoZero"/>
        <c:auto val="1"/>
        <c:lblAlgn val="ctr"/>
        <c:lblOffset val="100"/>
        <c:noMultiLvlLbl val="0"/>
      </c:catAx>
      <c:valAx>
        <c:axId val="99965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964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45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272" y="0"/>
            <a:ext cx="4302231" cy="34145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B31BFC-A58B-4BF6-8BC6-7A51E95CA33B}" type="datetimeFigureOut">
              <a:rPr lang="ru-RU"/>
              <a:pPr>
                <a:defRPr/>
              </a:pPr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21"/>
            <a:ext cx="4302231" cy="34145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272" y="6456221"/>
            <a:ext cx="4302231" cy="34145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F5093B8-5952-47C8-8E4C-AC6C009E9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168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45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272" y="0"/>
            <a:ext cx="4302231" cy="341458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612290D2-ECA7-400B-8935-56B788927362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4"/>
            <a:ext cx="7942580" cy="2676583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221"/>
            <a:ext cx="4302231" cy="34145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272" y="6456221"/>
            <a:ext cx="4302231" cy="341457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BAF6EBA8-A87B-4BFE-B7E0-B002A28008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90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4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E870-4D29-46F9-B32E-0259EF5FEED2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2EEF6-AB37-4EA9-9C2F-1B17A7878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440DA9-AE7D-4B0E-A087-21399DC01DCF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89D9D-8006-41BB-988E-F5AD7B099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1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DAC14-683F-4EE9-BF9B-57A5768CF90F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0F9E1-CA14-4788-B12D-07FD4992E5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FB5FD-194A-4529-813D-1585DCE7022C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F36E0-EB16-40D2-88F8-0DABA53262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E8795-C0FC-4BDF-BE74-1E759274354F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6D111-452E-4C07-A244-7F2F3ED84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9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4131D6-C87F-431F-A1F0-61EB3F330126}" type="datetime1">
              <a:rPr lang="en-US" smtClean="0"/>
              <a:t>12/17/2020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2E583-FEE3-409B-9C3D-28231CA997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1CCF6-7952-49C1-B5EC-9394903F6811}" type="datetime1">
              <a:rPr lang="en-US" smtClean="0"/>
              <a:t>12/17/2020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9AEB-D5B1-4605-8A26-924BB22306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8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09CBC-8935-421E-924B-7372579DC52D}" type="datetime1">
              <a:rPr lang="en-US" smtClean="0"/>
              <a:t>12/17/2020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BDF6B-049D-4AAF-A222-FEFA69DDF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2A4CAC-5CA5-4EF9-AFB1-10694F232DBB}" type="datetime1">
              <a:rPr lang="en-US" smtClean="0"/>
              <a:t>12/17/2020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F03BD-3BE2-4F6B-9370-022F281DD1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7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5CA13D-F3CB-40D7-935A-425EAB79EC93}" type="datetime1">
              <a:rPr lang="en-US" smtClean="0"/>
              <a:t>12/17/2020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4437F-429E-4BB0-8210-C8484B82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8BE692-624C-431F-BFD4-660B56799384}" type="datetime1">
              <a:rPr lang="en-US" smtClean="0"/>
              <a:t>12/17/2020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6E2A4-970B-41D6-9FE3-359E963985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8D68E5-A71B-4052-96AF-AA2267365773}" type="datetime1">
              <a:rPr lang="en-US" smtClean="0"/>
              <a:t>12/17/2020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3F7927-DA24-4A7D-A27F-E06A481031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48.jpeg"/><Relationship Id="rId12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2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11" Type="http://schemas.openxmlformats.org/officeDocument/2006/relationships/image" Target="../media/image3.png"/><Relationship Id="rId5" Type="http://schemas.openxmlformats.org/officeDocument/2006/relationships/image" Target="../media/image51.jpeg"/><Relationship Id="rId10" Type="http://schemas.openxmlformats.org/officeDocument/2006/relationships/image" Target="../media/image2.png"/><Relationship Id="rId4" Type="http://schemas.microsoft.com/office/2007/relationships/hdphoto" Target="../media/hdphoto19.wdp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microsoft.com/office/2007/relationships/hdphoto" Target="../media/hdphoto26.wdp"/><Relationship Id="rId3" Type="http://schemas.microsoft.com/office/2007/relationships/hdphoto" Target="../media/hdphoto21.wdp"/><Relationship Id="rId7" Type="http://schemas.microsoft.com/office/2007/relationships/hdphoto" Target="../media/hdphoto23.wdp"/><Relationship Id="rId12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5" Type="http://schemas.openxmlformats.org/officeDocument/2006/relationships/image" Target="../media/image3.png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24.wdp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27.wdp"/><Relationship Id="rId7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3.png"/><Relationship Id="rId5" Type="http://schemas.microsoft.com/office/2007/relationships/hdphoto" Target="../media/hdphoto28.wdp"/><Relationship Id="rId10" Type="http://schemas.openxmlformats.org/officeDocument/2006/relationships/image" Target="../media/image2.png"/><Relationship Id="rId4" Type="http://schemas.openxmlformats.org/officeDocument/2006/relationships/image" Target="../media/image62.jpeg"/><Relationship Id="rId9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microsoft.com/office/2007/relationships/hdphoto" Target="../media/hdphoto30.wdp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33.wdp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3.png"/><Relationship Id="rId5" Type="http://schemas.openxmlformats.org/officeDocument/2006/relationships/image" Target="../media/image79.jpg"/><Relationship Id="rId10" Type="http://schemas.openxmlformats.org/officeDocument/2006/relationships/image" Target="../media/image2.png"/><Relationship Id="rId4" Type="http://schemas.openxmlformats.org/officeDocument/2006/relationships/image" Target="../media/image78.jpg"/><Relationship Id="rId9" Type="http://schemas.microsoft.com/office/2007/relationships/hdphoto" Target="../media/hdphoto3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2.png"/><Relationship Id="rId5" Type="http://schemas.openxmlformats.org/officeDocument/2006/relationships/image" Target="../media/image86.jpeg"/><Relationship Id="rId10" Type="http://schemas.openxmlformats.org/officeDocument/2006/relationships/chart" Target="../charts/chart3.xml"/><Relationship Id="rId4" Type="http://schemas.openxmlformats.org/officeDocument/2006/relationships/image" Target="../media/image85.jpe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0.jpeg"/><Relationship Id="rId7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97.jpeg"/><Relationship Id="rId10" Type="http://schemas.openxmlformats.org/officeDocument/2006/relationships/image" Target="../media/image3.png"/><Relationship Id="rId4" Type="http://schemas.openxmlformats.org/officeDocument/2006/relationships/image" Target="../media/image96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101.png"/><Relationship Id="rId7" Type="http://schemas.openxmlformats.org/officeDocument/2006/relationships/image" Target="../media/image10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Relationship Id="rId9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12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30.jpeg"/><Relationship Id="rId5" Type="http://schemas.openxmlformats.org/officeDocument/2006/relationships/image" Target="../media/image27.png"/><Relationship Id="rId10" Type="http://schemas.openxmlformats.org/officeDocument/2006/relationships/image" Target="../media/image29.jpeg"/><Relationship Id="rId4" Type="http://schemas.microsoft.com/office/2007/relationships/hdphoto" Target="../media/hdphoto8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jpeg"/><Relationship Id="rId4" Type="http://schemas.microsoft.com/office/2007/relationships/hdphoto" Target="../media/hdphoto10.wdp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3.wdp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3.png"/><Relationship Id="rId5" Type="http://schemas.microsoft.com/office/2007/relationships/hdphoto" Target="../media/hdphoto14.wdp"/><Relationship Id="rId10" Type="http://schemas.openxmlformats.org/officeDocument/2006/relationships/image" Target="../media/image2.pn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335403"/>
            <a:ext cx="12192000" cy="59483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Работа в условиях пандемии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Ilfat\Desktop\print_6878879_48438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29516" r="15553" b="18480"/>
          <a:stretch/>
        </p:blipFill>
        <p:spPr bwMode="auto">
          <a:xfrm>
            <a:off x="109181" y="1285349"/>
            <a:ext cx="5800299" cy="30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lfat\Desktop\print_6402279_45757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6444" r="4955" b="3290"/>
          <a:stretch/>
        </p:blipFill>
        <p:spPr bwMode="auto">
          <a:xfrm>
            <a:off x="6009620" y="1285349"/>
            <a:ext cx="3328868" cy="29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lfat\Desktop\print_6372079_4564119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b="15320"/>
          <a:stretch/>
        </p:blipFill>
        <p:spPr bwMode="auto">
          <a:xfrm>
            <a:off x="9444250" y="1285349"/>
            <a:ext cx="2611419" cy="55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lfat\Desktop\print_6422999_458714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7701" r="1692" b="31094"/>
          <a:stretch/>
        </p:blipFill>
        <p:spPr bwMode="auto">
          <a:xfrm>
            <a:off x="109182" y="4417510"/>
            <a:ext cx="5800298" cy="24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X:\Отд. экономики\02Лисина Н.А\3.Охрана труда\01Протоколы\2020\29.10.20 Выездное\Фото и инфа для сайта\4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1" t="24988" r="34181" b="31550"/>
          <a:stretch/>
        </p:blipFill>
        <p:spPr bwMode="auto">
          <a:xfrm>
            <a:off x="6009620" y="4270795"/>
            <a:ext cx="3328868" cy="25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64432"/>
            <a:ext cx="12192000" cy="536776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«Наш Двор»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3220" y="1304949"/>
            <a:ext cx="5753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Благоустроено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33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двора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этом году по программе благоустроено 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28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дворов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Ilfat\Desktop\d70217a8-314e-42c8-9cb9-784250534ec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23292"/>
          <a:stretch/>
        </p:blipFill>
        <p:spPr bwMode="auto">
          <a:xfrm>
            <a:off x="353220" y="4019745"/>
            <a:ext cx="5753100" cy="26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" t="5873" r="1515" b="42908"/>
          <a:stretch/>
        </p:blipFill>
        <p:spPr>
          <a:xfrm>
            <a:off x="6336554" y="4142446"/>
            <a:ext cx="5406568" cy="2600811"/>
          </a:xfrm>
          <a:prstGeom prst="rect">
            <a:avLst/>
          </a:prstGeom>
        </p:spPr>
      </p:pic>
      <p:pic>
        <p:nvPicPr>
          <p:cNvPr id="15" name="Picture 2" descr="Z:\Отд. экономики\ДЛЯ ВСЕХ!!!\05.12.19 Выступление главы на съезде муниципальных образований\Информация с предыдущих докладов\Фото\отдел жкх\DSC_00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9" t="22492" r="14107" b="15116"/>
          <a:stretch/>
        </p:blipFill>
        <p:spPr bwMode="auto">
          <a:xfrm>
            <a:off x="3463877" y="2340862"/>
            <a:ext cx="2642443" cy="17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Ilfat\Desktop\d70217a8-314e-42c8-9cb9-784250534ec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23292"/>
          <a:stretch/>
        </p:blipFill>
        <p:spPr bwMode="auto">
          <a:xfrm>
            <a:off x="353215" y="4148182"/>
            <a:ext cx="5753100" cy="25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Ilfat\Desktop\2da0a038-dba4-4def-9bfa-d3cc4234f06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64" b="15190"/>
          <a:stretch/>
        </p:blipFill>
        <p:spPr bwMode="auto">
          <a:xfrm>
            <a:off x="6336554" y="1379423"/>
            <a:ext cx="5406568" cy="270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Ilfat\Desktop\9302b4f9-066c-4d44-87f9-8b51c8a6280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97" b="9597"/>
          <a:stretch/>
        </p:blipFill>
        <p:spPr bwMode="auto">
          <a:xfrm>
            <a:off x="353219" y="2335126"/>
            <a:ext cx="2982115" cy="17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8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3"/>
          <p:cNvSpPr/>
          <p:nvPr/>
        </p:nvSpPr>
        <p:spPr>
          <a:xfrm>
            <a:off x="-1" y="17463"/>
            <a:ext cx="12192000" cy="6840537"/>
          </a:xfrm>
          <a:custGeom>
            <a:avLst/>
            <a:gdLst>
              <a:gd name="connsiteX0" fmla="*/ 0 w 12192000"/>
              <a:gd name="connsiteY0" fmla="*/ 6840537 h 6840537"/>
              <a:gd name="connsiteX1" fmla="*/ 0 w 12192000"/>
              <a:gd name="connsiteY1" fmla="*/ 0 h 6840537"/>
              <a:gd name="connsiteX2" fmla="*/ 12192000 w 12192000"/>
              <a:gd name="connsiteY2" fmla="*/ 6840537 h 6840537"/>
              <a:gd name="connsiteX3" fmla="*/ 0 w 12192000"/>
              <a:gd name="connsiteY3" fmla="*/ 6840537 h 6840537"/>
              <a:gd name="connsiteX0" fmla="*/ 0 w 12192000"/>
              <a:gd name="connsiteY0" fmla="*/ 6840537 h 6840537"/>
              <a:gd name="connsiteX1" fmla="*/ 0 w 12192000"/>
              <a:gd name="connsiteY1" fmla="*/ 0 h 6840537"/>
              <a:gd name="connsiteX2" fmla="*/ 5675086 w 12192000"/>
              <a:gd name="connsiteY2" fmla="*/ 3204708 h 6840537"/>
              <a:gd name="connsiteX3" fmla="*/ 12192000 w 12192000"/>
              <a:gd name="connsiteY3" fmla="*/ 6840537 h 6840537"/>
              <a:gd name="connsiteX4" fmla="*/ 0 w 12192000"/>
              <a:gd name="connsiteY4" fmla="*/ 6840537 h 6840537"/>
              <a:gd name="connsiteX0" fmla="*/ 0 w 12301596"/>
              <a:gd name="connsiteY0" fmla="*/ 6928838 h 6928838"/>
              <a:gd name="connsiteX1" fmla="*/ 0 w 12301596"/>
              <a:gd name="connsiteY1" fmla="*/ 88301 h 6928838"/>
              <a:gd name="connsiteX2" fmla="*/ 5675086 w 12301596"/>
              <a:gd name="connsiteY2" fmla="*/ 3293009 h 6928838"/>
              <a:gd name="connsiteX3" fmla="*/ 12192000 w 12301596"/>
              <a:gd name="connsiteY3" fmla="*/ 6928838 h 6928838"/>
              <a:gd name="connsiteX4" fmla="*/ 0 w 12301596"/>
              <a:gd name="connsiteY4" fmla="*/ 6928838 h 6928838"/>
              <a:gd name="connsiteX0" fmla="*/ 0 w 12273151"/>
              <a:gd name="connsiteY0" fmla="*/ 6909247 h 6909247"/>
              <a:gd name="connsiteX1" fmla="*/ 0 w 12273151"/>
              <a:gd name="connsiteY1" fmla="*/ 68710 h 6909247"/>
              <a:gd name="connsiteX2" fmla="*/ 3512457 w 12273151"/>
              <a:gd name="connsiteY2" fmla="*/ 4173304 h 6909247"/>
              <a:gd name="connsiteX3" fmla="*/ 12192000 w 12273151"/>
              <a:gd name="connsiteY3" fmla="*/ 6909247 h 6909247"/>
              <a:gd name="connsiteX4" fmla="*/ 0 w 12273151"/>
              <a:gd name="connsiteY4" fmla="*/ 6909247 h 6909247"/>
              <a:gd name="connsiteX0" fmla="*/ 0 w 12271120"/>
              <a:gd name="connsiteY0" fmla="*/ 6912245 h 6912245"/>
              <a:gd name="connsiteX1" fmla="*/ 0 w 12271120"/>
              <a:gd name="connsiteY1" fmla="*/ 71708 h 6912245"/>
              <a:gd name="connsiteX2" fmla="*/ 3512457 w 12271120"/>
              <a:gd name="connsiteY2" fmla="*/ 4176302 h 6912245"/>
              <a:gd name="connsiteX3" fmla="*/ 12192000 w 12271120"/>
              <a:gd name="connsiteY3" fmla="*/ 6912245 h 6912245"/>
              <a:gd name="connsiteX4" fmla="*/ 0 w 12271120"/>
              <a:gd name="connsiteY4" fmla="*/ 6912245 h 6912245"/>
              <a:gd name="connsiteX0" fmla="*/ 0 w 12271652"/>
              <a:gd name="connsiteY0" fmla="*/ 6912770 h 6912770"/>
              <a:gd name="connsiteX1" fmla="*/ 0 w 12271652"/>
              <a:gd name="connsiteY1" fmla="*/ 72233 h 6912770"/>
              <a:gd name="connsiteX2" fmla="*/ 3512457 w 12271652"/>
              <a:gd name="connsiteY2" fmla="*/ 4176827 h 6912770"/>
              <a:gd name="connsiteX3" fmla="*/ 12192000 w 12271652"/>
              <a:gd name="connsiteY3" fmla="*/ 6912770 h 6912770"/>
              <a:gd name="connsiteX4" fmla="*/ 0 w 12271652"/>
              <a:gd name="connsiteY4" fmla="*/ 6912770 h 6912770"/>
              <a:gd name="connsiteX0" fmla="*/ 0 w 12271652"/>
              <a:gd name="connsiteY0" fmla="*/ 6840537 h 6840537"/>
              <a:gd name="connsiteX1" fmla="*/ 0 w 12271652"/>
              <a:gd name="connsiteY1" fmla="*/ 0 h 6840537"/>
              <a:gd name="connsiteX2" fmla="*/ 3512457 w 12271652"/>
              <a:gd name="connsiteY2" fmla="*/ 4104594 h 6840537"/>
              <a:gd name="connsiteX3" fmla="*/ 12192000 w 12271652"/>
              <a:gd name="connsiteY3" fmla="*/ 6840537 h 6840537"/>
              <a:gd name="connsiteX4" fmla="*/ 0 w 12271652"/>
              <a:gd name="connsiteY4" fmla="*/ 6840537 h 6840537"/>
              <a:gd name="connsiteX0" fmla="*/ 0 w 12192000"/>
              <a:gd name="connsiteY0" fmla="*/ 6840537 h 6840537"/>
              <a:gd name="connsiteX1" fmla="*/ 0 w 12192000"/>
              <a:gd name="connsiteY1" fmla="*/ 0 h 6840537"/>
              <a:gd name="connsiteX2" fmla="*/ 3512457 w 12192000"/>
              <a:gd name="connsiteY2" fmla="*/ 4104594 h 6840537"/>
              <a:gd name="connsiteX3" fmla="*/ 12192000 w 12192000"/>
              <a:gd name="connsiteY3" fmla="*/ 6840537 h 6840537"/>
              <a:gd name="connsiteX4" fmla="*/ 0 w 12192000"/>
              <a:gd name="connsiteY4" fmla="*/ 6840537 h 684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40537">
                <a:moveTo>
                  <a:pt x="0" y="6840537"/>
                </a:moveTo>
                <a:lnTo>
                  <a:pt x="0" y="0"/>
                </a:lnTo>
                <a:cubicBezTo>
                  <a:pt x="524934" y="830943"/>
                  <a:pt x="1640113" y="2761305"/>
                  <a:pt x="3512457" y="4104594"/>
                </a:cubicBezTo>
                <a:cubicBezTo>
                  <a:pt x="5384801" y="5447883"/>
                  <a:pt x="10278534" y="6423252"/>
                  <a:pt x="12192000" y="6840537"/>
                </a:cubicBezTo>
                <a:lnTo>
                  <a:pt x="0" y="6840537"/>
                </a:lnTo>
                <a:close/>
              </a:path>
            </a:pathLst>
          </a:custGeom>
          <a:solidFill>
            <a:srgbClr val="92D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1" y="104388"/>
            <a:ext cx="121920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Благоустройство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253242027"/>
              </p:ext>
            </p:extLst>
          </p:nvPr>
        </p:nvGraphicFramePr>
        <p:xfrm>
          <a:off x="308745" y="1824037"/>
          <a:ext cx="5366340" cy="231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8125" y="1260921"/>
            <a:ext cx="5436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инвестиций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строительстве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9</a:t>
            </a:r>
            <a:r>
              <a:rPr lang="ru-RU" sz="2000" b="1" dirty="0" smtClean="0">
                <a:solidFill>
                  <a:srgbClr val="210F0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Ilfat\Desktop\Рисунок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2862" r="2813" b="2862"/>
          <a:stretch/>
        </p:blipFill>
        <p:spPr bwMode="auto">
          <a:xfrm>
            <a:off x="7972339" y="4008079"/>
            <a:ext cx="4013200" cy="27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chistopol.tatarstan.ru/file/Image/DSC_0558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 contrast="18000"/>
                    </a14:imgEffect>
                  </a14:imgLayer>
                </a14:imgProps>
              </a:ext>
            </a:extLst>
          </a:blip>
          <a:srcRect l="9363" t="18391" r="8484" b="18100"/>
          <a:stretch/>
        </p:blipFill>
        <p:spPr bwMode="auto">
          <a:xfrm>
            <a:off x="5786377" y="4008080"/>
            <a:ext cx="2120945" cy="2729606"/>
          </a:xfrm>
          <a:prstGeom prst="rect">
            <a:avLst/>
          </a:prstGeom>
          <a:noFill/>
        </p:spPr>
      </p:pic>
      <p:pic>
        <p:nvPicPr>
          <p:cNvPr id="23" name="Рисунок 22" descr="DSC_0510.JPG"/>
          <p:cNvPicPr>
            <a:picLocks noChangeAspect="1"/>
          </p:cNvPicPr>
          <p:nvPr/>
        </p:nvPicPr>
        <p:blipFill rotWithShape="1">
          <a:blip r:embed="rId7" cstate="print"/>
          <a:srcRect l="3073" t="7206" r="10374" b="29953"/>
          <a:stretch/>
        </p:blipFill>
        <p:spPr>
          <a:xfrm>
            <a:off x="308745" y="4140199"/>
            <a:ext cx="5366340" cy="2597487"/>
          </a:xfrm>
          <a:prstGeom prst="rect">
            <a:avLst/>
          </a:prstGeom>
        </p:spPr>
      </p:pic>
      <p:pic>
        <p:nvPicPr>
          <p:cNvPr id="6148" name="Picture 4" descr="C:\Users\Ilfat\Desktop\print_2456147_210602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33027" r="10285" b="6296"/>
          <a:stretch/>
        </p:blipFill>
        <p:spPr bwMode="auto">
          <a:xfrm>
            <a:off x="5769087" y="1318770"/>
            <a:ext cx="2165079" cy="26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lfat\Desktop\print_2456147_210602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37763" r="13768" b="17456"/>
          <a:stretch/>
        </p:blipFill>
        <p:spPr bwMode="auto">
          <a:xfrm>
            <a:off x="7972339" y="1318769"/>
            <a:ext cx="4013200" cy="26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3951" y="2076450"/>
            <a:ext cx="542924" cy="123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Arial" pitchFamily="34" charset="0"/>
                <a:cs typeface="Arial" pitchFamily="34" charset="0"/>
              </a:rPr>
              <a:t>оценка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9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0864"/>
            <a:ext cx="12192000" cy="8239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  <a:b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Сельские поселения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https://chistopol.tatar.ru/file/IMG_1472%287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30"/>
          <a:stretch/>
        </p:blipFill>
        <p:spPr bwMode="auto">
          <a:xfrm>
            <a:off x="4170338" y="4918133"/>
            <a:ext cx="3169805" cy="181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ИЗ РАБОЧЕГО СТОЛА\ВЫСТУПЛЕНИЯ ГЛАВЫ\ОТЧЕТНАЯ СЕССИЯ 2015\ФОТО ЗНАЧИМЫХ МЕРОПРИЯТИЙ 2015\Дом участкового в селе Кубассы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4000"/>
                    </a14:imgEffect>
                  </a14:imgLayer>
                </a14:imgProps>
              </a:ext>
            </a:extLst>
          </a:blip>
          <a:srcRect t="6726" b="3260"/>
          <a:stretch/>
        </p:blipFill>
        <p:spPr bwMode="auto">
          <a:xfrm>
            <a:off x="7505265" y="1364776"/>
            <a:ext cx="4342344" cy="2537694"/>
          </a:xfrm>
          <a:prstGeom prst="rect">
            <a:avLst/>
          </a:prstGeom>
          <a:noFill/>
        </p:spPr>
      </p:pic>
      <p:pic>
        <p:nvPicPr>
          <p:cNvPr id="18" name="Picture 2" descr="https://chistopol.tatar.ru/file/IMG_1485%283%2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6690" r="10801" b="28555"/>
          <a:stretch/>
        </p:blipFill>
        <p:spPr bwMode="auto">
          <a:xfrm>
            <a:off x="7505266" y="4918133"/>
            <a:ext cx="4342344" cy="18172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Documents and Settings\OEM\Рабочий стол\для слайдов\DSC_04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3959" r="11672" b="9986"/>
          <a:stretch/>
        </p:blipFill>
        <p:spPr bwMode="auto">
          <a:xfrm>
            <a:off x="353219" y="1364776"/>
            <a:ext cx="3721952" cy="253769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70339" y="3994382"/>
            <a:ext cx="767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Построено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дома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участковых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Реализована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программа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обеспечения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чистой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водой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" descr="http://chistopol.tatarstan.ru/file/photoreport2/print_3159547_25141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rcRect l="1819" t="12515" r="37134" b="18995"/>
          <a:stretch/>
        </p:blipFill>
        <p:spPr bwMode="auto">
          <a:xfrm>
            <a:off x="4170338" y="1364776"/>
            <a:ext cx="3194523" cy="2537694"/>
          </a:xfrm>
          <a:prstGeom prst="rect">
            <a:avLst/>
          </a:prstGeom>
        </p:spPr>
      </p:pic>
      <p:pic>
        <p:nvPicPr>
          <p:cNvPr id="21" name="Picture 2" descr="http://chistopol.tatarstan.ru/file/photoreport2/print_3287267_257314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2651" r="31218" b="12651"/>
          <a:stretch/>
        </p:blipFill>
        <p:spPr bwMode="auto">
          <a:xfrm>
            <a:off x="353219" y="3994382"/>
            <a:ext cx="3721952" cy="27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8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84397"/>
            <a:ext cx="12192000" cy="8239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Программа самообложения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C:\Users\Хуснуллин\Desktop\ОТЧЕТНАЯ СЕССИЯ 2015\ФОТО ЗНАЧИМЫХ МЕРОПРИЯТИЙ 2015\ремонт кладбищ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14014" r="6910"/>
          <a:stretch/>
        </p:blipFill>
        <p:spPr bwMode="auto">
          <a:xfrm>
            <a:off x="8224862" y="4048077"/>
            <a:ext cx="3670803" cy="26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chistopol.tatar.ru/file/IMG_1231%282%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9198" r="17412" b="18386"/>
          <a:stretch/>
        </p:blipFill>
        <p:spPr bwMode="auto">
          <a:xfrm>
            <a:off x="8224863" y="1335629"/>
            <a:ext cx="3670803" cy="2497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357348" y="2511263"/>
            <a:ext cx="480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средств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самообложения населения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57600" y="3274948"/>
            <a:ext cx="4503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софинансирования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бюджета Республики 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Татарстан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39195219"/>
              </p:ext>
            </p:extLst>
          </p:nvPr>
        </p:nvGraphicFramePr>
        <p:xfrm>
          <a:off x="171586" y="1297887"/>
          <a:ext cx="3020670" cy="275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668971" y="1441759"/>
            <a:ext cx="1099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20,2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(</a:t>
            </a:r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20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%)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936" y="2632981"/>
            <a:ext cx="1365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78,6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(</a:t>
            </a:r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80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%)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6656" y="2648113"/>
            <a:ext cx="272956" cy="2785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616656" y="3317569"/>
            <a:ext cx="272956" cy="278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3357349" y="3208581"/>
            <a:ext cx="4804014" cy="1220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DSC_00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5034" y="4048077"/>
            <a:ext cx="4299596" cy="2686145"/>
          </a:xfrm>
          <a:prstGeom prst="rect">
            <a:avLst/>
          </a:prstGeom>
        </p:spPr>
      </p:pic>
      <p:pic>
        <p:nvPicPr>
          <p:cNvPr id="27" name="Picture 4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37169" r="50152" b="25786"/>
          <a:stretch/>
        </p:blipFill>
        <p:spPr bwMode="auto">
          <a:xfrm>
            <a:off x="331248" y="4048078"/>
            <a:ext cx="3126581" cy="26861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6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57349" y="1335629"/>
            <a:ext cx="486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период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2014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2020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гг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средств по программе составил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99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млн. рублей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0864"/>
            <a:ext cx="12192000" cy="8239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Поддержка </a:t>
            </a:r>
            <a:b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29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образований</a:t>
            </a:r>
          </a:p>
        </p:txBody>
      </p:sp>
      <p:pic>
        <p:nvPicPr>
          <p:cNvPr id="4098" name="Picture 2" descr="C:\Users\Ilfat\Desktop\Screensho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3651"/>
          <a:stretch/>
        </p:blipFill>
        <p:spPr bwMode="auto">
          <a:xfrm>
            <a:off x="3836647" y="1304692"/>
            <a:ext cx="4134839" cy="24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Ilfat\Downloads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6"/>
          <a:stretch/>
        </p:blipFill>
        <p:spPr bwMode="auto">
          <a:xfrm>
            <a:off x="146270" y="1304692"/>
            <a:ext cx="3525844" cy="30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print_3371307_2620930.jpg"/>
          <p:cNvPicPr>
            <a:picLocks noChangeAspect="1"/>
          </p:cNvPicPr>
          <p:nvPr/>
        </p:nvPicPr>
        <p:blipFill rotWithShape="1">
          <a:blip r:embed="rId5" cstate="print"/>
          <a:srcRect l="9313" t="16564" r="9313"/>
          <a:stretch/>
        </p:blipFill>
        <p:spPr>
          <a:xfrm>
            <a:off x="3836647" y="3971524"/>
            <a:ext cx="4134840" cy="2821815"/>
          </a:xfrm>
          <a:prstGeom prst="rect">
            <a:avLst/>
          </a:prstGeom>
        </p:spPr>
      </p:pic>
      <p:pic>
        <p:nvPicPr>
          <p:cNvPr id="31" name="Picture 8" descr="https://pp.userapi.com/c639719/v639719116/3abd4/kgGL1vzqjhE.jpg"/>
          <p:cNvPicPr>
            <a:picLocks noChangeAspect="1" noChangeArrowheads="1"/>
          </p:cNvPicPr>
          <p:nvPr/>
        </p:nvPicPr>
        <p:blipFill rotWithShape="1">
          <a:blip r:embed="rId6" cstate="print"/>
          <a:srcRect l="6351" r="6351"/>
          <a:stretch/>
        </p:blipFill>
        <p:spPr bwMode="auto">
          <a:xfrm>
            <a:off x="146270" y="4518335"/>
            <a:ext cx="3525844" cy="2275004"/>
          </a:xfrm>
          <a:prstGeom prst="rect">
            <a:avLst/>
          </a:prstGeom>
          <a:noFill/>
        </p:spPr>
      </p:pic>
      <p:pic>
        <p:nvPicPr>
          <p:cNvPr id="32" name="Picture 6" descr="https://pp.userapi.com/c834402/v834402143/5c12f/UY5Tq0CPW6Q.jpg"/>
          <p:cNvPicPr>
            <a:picLocks noChangeAspect="1" noChangeArrowheads="1"/>
          </p:cNvPicPr>
          <p:nvPr/>
        </p:nvPicPr>
        <p:blipFill>
          <a:blip r:embed="rId7" cstate="print"/>
          <a:srcRect l="13092" r="27847"/>
          <a:stretch>
            <a:fillRect/>
          </a:stretch>
        </p:blipFill>
        <p:spPr bwMode="auto">
          <a:xfrm>
            <a:off x="8125541" y="1942068"/>
            <a:ext cx="3911783" cy="4413753"/>
          </a:xfrm>
          <a:prstGeom prst="rect">
            <a:avLst/>
          </a:prstGeom>
          <a:noFill/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3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2" y="53611"/>
            <a:ext cx="121920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Межнациональные отношения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C:\Users\Ilfat\Desktop\70991b9b-e829-4fb5-b13c-8468984746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16813" b="12641"/>
          <a:stretch/>
        </p:blipFill>
        <p:spPr bwMode="auto">
          <a:xfrm>
            <a:off x="6270535" y="1310184"/>
            <a:ext cx="5715003" cy="24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8483" r="7105" b="32530"/>
          <a:stretch/>
        </p:blipFill>
        <p:spPr>
          <a:xfrm>
            <a:off x="6270535" y="3856170"/>
            <a:ext cx="5715003" cy="2896660"/>
          </a:xfrm>
          <a:prstGeom prst="rect">
            <a:avLst/>
          </a:prstGeom>
        </p:spPr>
      </p:pic>
      <p:pic>
        <p:nvPicPr>
          <p:cNvPr id="14" name="Picture 4" descr="http://0s.obya.ovzwk4tbobus4y3pnu.nblu.ru/c639129/v639129700/57ccd/ULf1qgFW78c.jpg"/>
          <p:cNvPicPr>
            <a:picLocks noChangeAspect="1" noChangeArrowheads="1"/>
          </p:cNvPicPr>
          <p:nvPr/>
        </p:nvPicPr>
        <p:blipFill rotWithShape="1">
          <a:blip r:embed="rId4" cstate="print"/>
          <a:srcRect l="27608" t="33749" r="19977" b="19274"/>
          <a:stretch/>
        </p:blipFill>
        <p:spPr bwMode="auto">
          <a:xfrm>
            <a:off x="167365" y="1310184"/>
            <a:ext cx="5928633" cy="24599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2" descr="https://pp.userapi.com/c841627/v841627556/5f367/hjsanO88OQI.jpg"/>
          <p:cNvPicPr>
            <a:picLocks noChangeAspect="1" noChangeArrowheads="1"/>
          </p:cNvPicPr>
          <p:nvPr/>
        </p:nvPicPr>
        <p:blipFill rotWithShape="1">
          <a:blip r:embed="rId5" cstate="print"/>
          <a:srcRect l="13019" t="27199" r="10244" b="3277"/>
          <a:stretch/>
        </p:blipFill>
        <p:spPr bwMode="auto">
          <a:xfrm>
            <a:off x="167366" y="3856170"/>
            <a:ext cx="5928632" cy="2896660"/>
          </a:xfrm>
          <a:prstGeom prst="rect">
            <a:avLst/>
          </a:prstGeom>
          <a:noFill/>
        </p:spPr>
      </p:pic>
      <p:pic>
        <p:nvPicPr>
          <p:cNvPr id="12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3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" y="104387"/>
            <a:ext cx="121919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ТОСЭР «Чистополь»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lfat\Desktop\imgonline-com-ua-Transparent-backgr-bhjfTBqnlVZz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1331171"/>
            <a:ext cx="7340600" cy="42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35" t="46949" r="18887" b="24966"/>
          <a:stretch/>
        </p:blipFill>
        <p:spPr>
          <a:xfrm>
            <a:off x="7297165" y="5156613"/>
            <a:ext cx="1122936" cy="1265787"/>
          </a:xfrm>
          <a:prstGeom prst="octagon">
            <a:avLst/>
          </a:prstGeom>
        </p:spPr>
      </p:pic>
      <p:sp>
        <p:nvSpPr>
          <p:cNvPr id="22" name="Восьмиугольник 21"/>
          <p:cNvSpPr/>
          <p:nvPr/>
        </p:nvSpPr>
        <p:spPr>
          <a:xfrm>
            <a:off x="7297165" y="5448672"/>
            <a:ext cx="1122936" cy="973728"/>
          </a:xfrm>
          <a:prstGeom prst="octagon">
            <a:avLst>
              <a:gd name="adj" fmla="val 35089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23000">
                <a:schemeClr val="accent6">
                  <a:lumMod val="75000"/>
                  <a:alpha val="83000"/>
                </a:schemeClr>
              </a:gs>
              <a:gs pos="47000">
                <a:schemeClr val="accent6">
                  <a:lumMod val="75000"/>
                  <a:alpha val="53000"/>
                </a:schemeClr>
              </a:gs>
              <a:gs pos="92000">
                <a:schemeClr val="accent6">
                  <a:lumMod val="60000"/>
                  <a:lumOff val="40000"/>
                  <a:alpha val="12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ru-RU" sz="1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</a:t>
            </a:r>
          </a:p>
          <a:p>
            <a:pPr algn="ctr" defTabSz="914400"/>
            <a:r>
              <a:rPr lang="ru-RU" sz="9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«МЭТТЭМ АК</a:t>
            </a:r>
            <a:r>
              <a:rPr lang="ru-RU" sz="8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28" r="64390" b="22328"/>
          <a:stretch/>
        </p:blipFill>
        <p:spPr>
          <a:xfrm>
            <a:off x="8934285" y="5197298"/>
            <a:ext cx="1259296" cy="1225102"/>
          </a:xfrm>
          <a:prstGeom prst="octagon">
            <a:avLst/>
          </a:prstGeom>
        </p:spPr>
      </p:pic>
      <p:sp>
        <p:nvSpPr>
          <p:cNvPr id="27" name="Восьмиугольник 26"/>
          <p:cNvSpPr/>
          <p:nvPr/>
        </p:nvSpPr>
        <p:spPr>
          <a:xfrm>
            <a:off x="8934286" y="5373668"/>
            <a:ext cx="1259296" cy="1048732"/>
          </a:xfrm>
          <a:prstGeom prst="octagon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23000">
                <a:schemeClr val="accent6">
                  <a:lumMod val="75000"/>
                  <a:alpha val="83000"/>
                </a:schemeClr>
              </a:gs>
              <a:gs pos="47000">
                <a:schemeClr val="accent6">
                  <a:lumMod val="75000"/>
                  <a:alpha val="53000"/>
                </a:schemeClr>
              </a:gs>
              <a:gs pos="92000">
                <a:schemeClr val="accent6">
                  <a:lumMod val="60000"/>
                  <a:lumOff val="40000"/>
                  <a:alpha val="12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ru-RU" sz="1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</a:t>
            </a:r>
          </a:p>
          <a:p>
            <a:pPr algn="ctr" defTabSz="914400"/>
            <a:r>
              <a:rPr lang="ru-RU" sz="1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«Камский пекарь</a:t>
            </a:r>
            <a:r>
              <a:rPr lang="ru-RU" sz="9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6578" y="1682610"/>
            <a:ext cx="4489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18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6578" y="2864577"/>
            <a:ext cx="44896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Совокупный размер инвестиций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736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16578" y="3946731"/>
            <a:ext cx="4489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560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6578" y="4738173"/>
            <a:ext cx="4489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выручки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1824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16577" y="5486306"/>
            <a:ext cx="44896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Уплачено налогов </a:t>
            </a:r>
          </a:p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222,8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0020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1041" y="366310"/>
            <a:ext cx="12191999" cy="50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Индустриальный парк «Чистополь»</a:t>
            </a:r>
            <a:endParaRPr lang="ru-RU" sz="2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934" y="4019933"/>
            <a:ext cx="4489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13</a:t>
            </a: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РЕЗИДЕНТОВ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27059" y="5406719"/>
            <a:ext cx="4371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Уплачено налогов </a:t>
            </a:r>
          </a:p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11 месяцев 2020 г.</a:t>
            </a:r>
          </a:p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163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27059" y="4252226"/>
            <a:ext cx="43716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Совокупный размер инвестиций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7,1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7934" y="6022273"/>
            <a:ext cx="4489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913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7937" y="5144778"/>
            <a:ext cx="4487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отгрузки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8,6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1014" r="17080" b="-1014"/>
          <a:stretch/>
        </p:blipFill>
        <p:spPr>
          <a:xfrm>
            <a:off x="2778262" y="1392984"/>
            <a:ext cx="2259353" cy="261111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6" t="492" r="3208" b="-492"/>
          <a:stretch/>
        </p:blipFill>
        <p:spPr>
          <a:xfrm>
            <a:off x="547936" y="1392984"/>
            <a:ext cx="2230326" cy="26111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7" t="1471" r="2176" b="5269"/>
          <a:stretch/>
        </p:blipFill>
        <p:spPr>
          <a:xfrm>
            <a:off x="5035928" y="1392984"/>
            <a:ext cx="2191131" cy="26111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572" r="18771" b="-572"/>
          <a:stretch/>
        </p:blipFill>
        <p:spPr>
          <a:xfrm>
            <a:off x="7227059" y="1377861"/>
            <a:ext cx="2180541" cy="26477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9" t="547" r="3581" b="-547"/>
          <a:stretch/>
        </p:blipFill>
        <p:spPr>
          <a:xfrm>
            <a:off x="9402799" y="1377861"/>
            <a:ext cx="2195932" cy="2653389"/>
          </a:xfrm>
          <a:prstGeom prst="rect">
            <a:avLst/>
          </a:prstGeom>
        </p:spPr>
      </p:pic>
      <p:pic>
        <p:nvPicPr>
          <p:cNvPr id="10" name="Picture 2" descr="Картинки по запросу индустриальный парк чистополь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18" y="5036542"/>
            <a:ext cx="2189444" cy="14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1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lfat\Desktop\6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11877" r="28849"/>
          <a:stretch/>
        </p:blipFill>
        <p:spPr bwMode="auto">
          <a:xfrm>
            <a:off x="7200899" y="1347315"/>
            <a:ext cx="2373835" cy="22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lfat\Desktop\748e4541-9782-40a9-baf2-3b554224ff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10995" r="18490"/>
          <a:stretch/>
        </p:blipFill>
        <p:spPr bwMode="auto">
          <a:xfrm>
            <a:off x="9753600" y="1347315"/>
            <a:ext cx="2343150" cy="22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78665"/>
            <a:ext cx="12192000" cy="908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Экономические показатели наиболее </a:t>
            </a:r>
          </a:p>
          <a:p>
            <a:pPr algn="ctr">
              <a:defRPr/>
            </a:pP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значимых предприятий района</a:t>
            </a:r>
            <a:endParaRPr lang="ru-RU" sz="2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62891" y="1347313"/>
            <a:ext cx="2671560" cy="2247245"/>
            <a:chOff x="1962891" y="1347313"/>
            <a:chExt cx="2671560" cy="2247245"/>
          </a:xfrm>
        </p:grpSpPr>
        <p:pic>
          <p:nvPicPr>
            <p:cNvPr id="30722" name="Picture 2" descr="C:\Users\Ilfat\Desktop\36daaa485a42bd98eb9e07427bcd959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8" t="5122" r="358" b="16437"/>
            <a:stretch/>
          </p:blipFill>
          <p:spPr bwMode="auto">
            <a:xfrm>
              <a:off x="1962891" y="1347314"/>
              <a:ext cx="1319684" cy="1001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3" name="Picture 3" descr="C:\Users\Ilfat\Desktop\4b3b3ada5ae643983de6b379e3119aa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1" b="15748"/>
            <a:stretch/>
          </p:blipFill>
          <p:spPr bwMode="auto">
            <a:xfrm>
              <a:off x="3282575" y="1347313"/>
              <a:ext cx="1351876" cy="100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4" name="Picture 4" descr="C:\Users\Ilfat\Desktop\SGBM_3_2-izometriya-kro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891" y="2348716"/>
              <a:ext cx="1319684" cy="124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:\Users\Shilova\Desktop\11IMG-20170131-WA000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9" t="30544" r="12663" b="21436"/>
            <a:stretch/>
          </p:blipFill>
          <p:spPr bwMode="auto">
            <a:xfrm>
              <a:off x="3282575" y="2348717"/>
              <a:ext cx="1351876" cy="124584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962890" y="2084683"/>
            <a:ext cx="2671561" cy="787819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ООО ПКФ «БЕТАР»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40144" y="4238136"/>
            <a:ext cx="2729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7,6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62891" y="5149139"/>
            <a:ext cx="2671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1218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940144" y="6073425"/>
            <a:ext cx="2694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493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человек</a:t>
            </a:r>
          </a:p>
        </p:txBody>
      </p:sp>
      <p:pic>
        <p:nvPicPr>
          <p:cNvPr id="35" name="Picture 2" descr="Картинки по запросу литейное производство"/>
          <p:cNvPicPr>
            <a:picLocks noChangeAspect="1" noChangeArrowheads="1"/>
          </p:cNvPicPr>
          <p:nvPr/>
        </p:nvPicPr>
        <p:blipFill rotWithShape="1">
          <a:blip r:embed="rId9"/>
          <a:srcRect l="23684" t="3003" r="20476" b="7992"/>
          <a:stretch/>
        </p:blipFill>
        <p:spPr bwMode="auto">
          <a:xfrm>
            <a:off x="4826892" y="1347315"/>
            <a:ext cx="2190750" cy="2227979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4826892" y="2104600"/>
            <a:ext cx="2190750" cy="787819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ООО «Новые технологии»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72353" y="4271757"/>
            <a:ext cx="2374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14,8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658705" y="5169779"/>
            <a:ext cx="2440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3033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807961" y="6106371"/>
            <a:ext cx="2179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255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человек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00898" y="2085270"/>
            <a:ext cx="2373835" cy="787819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Чистопольский филиал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АО «ЗМК»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00898" y="4279883"/>
            <a:ext cx="237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8,1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200899" y="5169779"/>
            <a:ext cx="237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383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200899" y="6106371"/>
            <a:ext cx="237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270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человек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40144" y="3862775"/>
            <a:ext cx="1009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Отгружено продукции на сумму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753601" y="4258506"/>
            <a:ext cx="2343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6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9753601" y="2084684"/>
            <a:ext cx="2343150" cy="787819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Пивоваренный завод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«Белый Кремль»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40144" y="4749029"/>
            <a:ext cx="1009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в основной капитал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753601" y="5149139"/>
            <a:ext cx="2343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5843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2890" y="5704656"/>
            <a:ext cx="10071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753600" y="6106371"/>
            <a:ext cx="2343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333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человек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4658705" y="3755036"/>
            <a:ext cx="21471" cy="290614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7099382" y="4252483"/>
            <a:ext cx="5368" cy="4965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7099441" y="5208110"/>
            <a:ext cx="5368" cy="4965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7092650" y="6073425"/>
            <a:ext cx="2684" cy="5813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9619120" y="3696065"/>
            <a:ext cx="21471" cy="290614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-359787" y="1347315"/>
            <a:ext cx="2622735" cy="5513860"/>
            <a:chOff x="111602" y="2064065"/>
            <a:chExt cx="6631517" cy="10444981"/>
          </a:xfrm>
        </p:grpSpPr>
        <p:sp>
          <p:nvSpPr>
            <p:cNvPr id="56" name="TextBox 55"/>
            <p:cNvSpPr txBox="1"/>
            <p:nvPr/>
          </p:nvSpPr>
          <p:spPr>
            <a:xfrm>
              <a:off x="1021306" y="2064065"/>
              <a:ext cx="4905611" cy="1260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Объем </a:t>
              </a:r>
              <a:r>
                <a:rPr lang="ru-RU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ВТП, </a:t>
              </a:r>
            </a:p>
            <a:p>
              <a:pPr algn="ctr"/>
              <a:r>
                <a:rPr lang="ru-RU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млрд. рублей</a:t>
              </a:r>
              <a:endPara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57" name="Диаграмма 56"/>
            <p:cNvGraphicFramePr/>
            <p:nvPr>
              <p:extLst>
                <p:ext uri="{D42A27DB-BD31-4B8C-83A1-F6EECF244321}">
                  <p14:modId xmlns:p14="http://schemas.microsoft.com/office/powerpoint/2010/main" val="3812137576"/>
                </p:ext>
              </p:extLst>
            </p:nvPr>
          </p:nvGraphicFramePr>
          <p:xfrm>
            <a:off x="111602" y="3698263"/>
            <a:ext cx="6631517" cy="88107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61" name="TextBox 1"/>
          <p:cNvSpPr txBox="1"/>
          <p:nvPr/>
        </p:nvSpPr>
        <p:spPr>
          <a:xfrm>
            <a:off x="264103" y="5207090"/>
            <a:ext cx="707555" cy="3782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anose="020B0604020202020204" pitchFamily="34" charset="0"/>
              </a:rPr>
              <a:t>2014</a:t>
            </a:r>
            <a:endParaRPr lang="ru-RU" sz="2000" dirty="0">
              <a:solidFill>
                <a:schemeClr val="bg1"/>
              </a:solidFill>
              <a:latin typeface="Impact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1"/>
          <p:cNvSpPr txBox="1"/>
          <p:nvPr/>
        </p:nvSpPr>
        <p:spPr>
          <a:xfrm>
            <a:off x="826092" y="4238136"/>
            <a:ext cx="970074" cy="44085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879824" y="6306426"/>
            <a:ext cx="824509" cy="44085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  <a:cs typeface="Arial" panose="020B0604020202020204" pitchFamily="34" charset="0"/>
              </a:rPr>
              <a:t>оценка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045537" y="3575295"/>
            <a:ext cx="100942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790" b="1" i="0" u="none" strike="noStrike" kern="1200" baseline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91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2" y="141840"/>
            <a:ext cx="12191999" cy="908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9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2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234432"/>
              </p:ext>
            </p:extLst>
          </p:nvPr>
        </p:nvGraphicFramePr>
        <p:xfrm>
          <a:off x="246371" y="1277257"/>
          <a:ext cx="4958675" cy="558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 b="10351"/>
          <a:stretch/>
        </p:blipFill>
        <p:spPr>
          <a:xfrm>
            <a:off x="5268463" y="1349829"/>
            <a:ext cx="6589708" cy="27542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68463" y="4152197"/>
            <a:ext cx="6589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инвестиций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сельском хозяйстве</a:t>
            </a:r>
            <a:r>
              <a:rPr lang="ru-RU" sz="2000" b="1" dirty="0">
                <a:solidFill>
                  <a:srgbClr val="210F0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210F0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3,4</a:t>
            </a:r>
            <a:r>
              <a:rPr lang="ru-RU" sz="2000" b="1" dirty="0" smtClean="0">
                <a:solidFill>
                  <a:srgbClr val="210F0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млрд.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рублей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6411" r="4497" b="14853"/>
          <a:stretch/>
        </p:blipFill>
        <p:spPr>
          <a:xfrm>
            <a:off x="5268463" y="4899885"/>
            <a:ext cx="2384238" cy="183529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b="7776"/>
          <a:stretch/>
        </p:blipFill>
        <p:spPr>
          <a:xfrm>
            <a:off x="7765362" y="4899886"/>
            <a:ext cx="2475783" cy="183529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7" r="10873"/>
          <a:stretch/>
        </p:blipFill>
        <p:spPr>
          <a:xfrm>
            <a:off x="10357258" y="4899886"/>
            <a:ext cx="1500912" cy="18352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68462" y="3429001"/>
            <a:ext cx="6589707" cy="6750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Реконструированные животноводческие помещения нового инвестора ООО «Агро Л»</a:t>
            </a: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045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335403"/>
            <a:ext cx="12192000" cy="59483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Работа медицинских учреждений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Ilfat\Desktop\1241_n1741220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3" b="9388"/>
          <a:stretch/>
        </p:blipFill>
        <p:spPr bwMode="auto">
          <a:xfrm>
            <a:off x="109180" y="1335314"/>
            <a:ext cx="7581901" cy="30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fat\Desktop\print_6380819_45676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4" b="29322"/>
          <a:stretch/>
        </p:blipFill>
        <p:spPr bwMode="auto">
          <a:xfrm>
            <a:off x="109180" y="4513942"/>
            <a:ext cx="1196670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lfat\Desktop\1241_n1724276_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r="7720"/>
          <a:stretch/>
        </p:blipFill>
        <p:spPr bwMode="auto">
          <a:xfrm>
            <a:off x="7794172" y="1335314"/>
            <a:ext cx="4281713" cy="30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008429" y="-1587"/>
            <a:ext cx="9470885" cy="1235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941785" algn="ctr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программ </a:t>
            </a:r>
            <a:r>
              <a:rPr lang="ru-RU" sz="32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грантовой</a:t>
            </a:r>
            <a:endParaRPr lang="ru-RU" sz="3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indent="941785" algn="ctr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КФХ </a:t>
            </a: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 5 лет</a:t>
            </a: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78945"/>
              </p:ext>
            </p:extLst>
          </p:nvPr>
        </p:nvGraphicFramePr>
        <p:xfrm>
          <a:off x="471030" y="3224661"/>
          <a:ext cx="5449768" cy="3190652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373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tt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Направление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Кол-во</a:t>
                      </a:r>
                      <a:r>
                        <a:rPr lang="tt-RU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участников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Молочное скотоводство</a:t>
                      </a:r>
                      <a:endParaRPr lang="ru-R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2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Мясное</a:t>
                      </a:r>
                      <a:r>
                        <a:rPr lang="tt-RU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скотоводство</a:t>
                      </a:r>
                      <a:endParaRPr lang="ru-R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Зерновые</a:t>
                      </a:r>
                      <a:endParaRPr lang="ru-R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Плодово-ягодные</a:t>
                      </a:r>
                      <a:endParaRPr lang="ru-R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mpact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mpact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Овощеводство</a:t>
                      </a:r>
                      <a:endParaRPr lang="ru-RU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ИТОГО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28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5863" y="1412622"/>
            <a:ext cx="546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«Начинающий фермер»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430" y="2080756"/>
            <a:ext cx="5464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Господдержка –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75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заявителей –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36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Победителей –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28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122764"/>
              </p:ext>
            </p:extLst>
          </p:nvPr>
        </p:nvGraphicFramePr>
        <p:xfrm>
          <a:off x="6285300" y="3224664"/>
          <a:ext cx="5491951" cy="3178818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393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0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t-RU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tt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Направление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t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Кол-во участников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Молочное</a:t>
                      </a:r>
                      <a:r>
                        <a:rPr lang="ru-RU" sz="20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tt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скотоводство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t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Мясное скотоводство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t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Зерновые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Плодово-ягодные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t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Коневодство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Овцеводство</a:t>
                      </a: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mpact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20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Impact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6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ИТОГО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55166" y="1395740"/>
            <a:ext cx="5379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Агростартап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117900" y="1936342"/>
            <a:ext cx="0" cy="427112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71028" y="1907962"/>
            <a:ext cx="1119103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12884" y="2080755"/>
            <a:ext cx="5464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Господдержка –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23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заявителей –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14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Победителей –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9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89744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29458" y="187100"/>
            <a:ext cx="12221458" cy="842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941785" algn="ctr">
              <a:lnSpc>
                <a:spcPct val="90000"/>
              </a:lnSpc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туризма</a:t>
            </a: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6"/>
          <a:stretch/>
        </p:blipFill>
        <p:spPr>
          <a:xfrm>
            <a:off x="318949" y="2063632"/>
            <a:ext cx="4634780" cy="2164259"/>
          </a:xfrm>
          <a:prstGeom prst="rect">
            <a:avLst/>
          </a:prstGeom>
          <a:effectLst/>
        </p:spPr>
      </p:pic>
      <p:sp>
        <p:nvSpPr>
          <p:cNvPr id="31" name="Прямоугольник 30"/>
          <p:cNvSpPr/>
          <p:nvPr/>
        </p:nvSpPr>
        <p:spPr>
          <a:xfrm>
            <a:off x="318950" y="1201858"/>
            <a:ext cx="11495680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8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7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5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54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42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31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19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08" algn="l" defTabSz="9141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Грант в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38 000 </a:t>
            </a:r>
            <a:r>
              <a:rPr lang="ru-RU" sz="3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000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$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выделен на развитие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 и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914400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инфраструктуры города Чистополь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" descr="Z:\Отд. экономики\ДЛЯ ВСЕХ!!!\05.12.19 Выступление главы на съезде муниципальных образований\фото города Печенкин\Облако Mail.ru (2)\Центральная ул.Лени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-543"/>
          <a:stretch/>
        </p:blipFill>
        <p:spPr bwMode="auto">
          <a:xfrm>
            <a:off x="318949" y="4383636"/>
            <a:ext cx="3659223" cy="24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fat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52" y="4383636"/>
            <a:ext cx="4017962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lfat\Desktop\7545813339047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5" t="10566" r="29108" b="25013"/>
          <a:stretch/>
        </p:blipFill>
        <p:spPr bwMode="auto">
          <a:xfrm>
            <a:off x="5147528" y="2063632"/>
            <a:ext cx="3057686" cy="21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lfat\Desktop\zdanie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2"/>
          <a:stretch/>
        </p:blipFill>
        <p:spPr bwMode="auto">
          <a:xfrm>
            <a:off x="8374744" y="2063632"/>
            <a:ext cx="3439885" cy="21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X:\Отд. экономики\01ДЛЯ ВСЕХ!!!\05.12.19 Выступление главы на съезде муниципальных образований\фото города Печенкин\Облако Mail.ru (2)\22.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9491" r="8202" b="4331"/>
          <a:stretch/>
        </p:blipFill>
        <p:spPr bwMode="auto">
          <a:xfrm>
            <a:off x="8374744" y="4383636"/>
            <a:ext cx="3439885" cy="2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8169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12192000" cy="1207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941785" algn="ctr">
              <a:lnSpc>
                <a:spcPct val="90000"/>
              </a:lnSpc>
              <a:defRPr/>
            </a:pPr>
            <a:r>
              <a:rPr lang="ru-RU" sz="29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«Мусорная реформа»</a:t>
            </a:r>
            <a:endParaRPr lang="ru-RU" sz="29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5467" y="2536845"/>
            <a:ext cx="3000206" cy="27568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65264" y="4357825"/>
            <a:ext cx="1220410" cy="9213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99114" y="1456122"/>
            <a:ext cx="7417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Накопление отходов на примере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магазина площадью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100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кв. м.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9114" y="2659767"/>
            <a:ext cx="190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116 м</a:t>
            </a:r>
            <a:r>
              <a:rPr lang="ru-RU" sz="4800" baseline="30000" dirty="0">
                <a:solidFill>
                  <a:schemeClr val="bg1"/>
                </a:solidFill>
                <a:latin typeface="Impact" pitchFamily="34" charset="0"/>
              </a:rPr>
              <a:t>3</a:t>
            </a:r>
            <a:endParaRPr lang="ru-RU" sz="4800" dirty="0" smtClean="0">
              <a:solidFill>
                <a:schemeClr val="bg1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5264" y="4403869"/>
            <a:ext cx="1220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12 </a:t>
            </a:r>
            <a:r>
              <a:rPr lang="ru-RU" sz="24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м</a:t>
            </a:r>
            <a:r>
              <a:rPr lang="ru-RU" sz="2400" baseline="30000" dirty="0" smtClean="0">
                <a:solidFill>
                  <a:schemeClr val="bg1"/>
                </a:solidFill>
                <a:latin typeface="Impact" pitchFamily="34" charset="0"/>
              </a:rPr>
              <a:t>3</a:t>
            </a:r>
            <a:endParaRPr lang="ru-RU" sz="2400" dirty="0" smtClean="0">
              <a:solidFill>
                <a:schemeClr val="bg1"/>
              </a:solidFill>
              <a:latin typeface="Impact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(</a:t>
            </a:r>
            <a:r>
              <a:rPr lang="ru-RU" sz="24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10,3</a:t>
            </a: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%)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182" y="5697763"/>
            <a:ext cx="733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оплачиваются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anose="020B0604020202020204" pitchFamily="34" charset="0"/>
              </a:rPr>
              <a:t>104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baseline="30000" dirty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3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несуществующих отходов!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00351" y="2882570"/>
            <a:ext cx="415133" cy="420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373259" y="2738925"/>
            <a:ext cx="3727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 накопления коммунальных отходов,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baseline="30000" dirty="0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3</a:t>
            </a:r>
            <a:endParaRPr lang="ru-RU" sz="2000" b="1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3258" y="4372339"/>
            <a:ext cx="3727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Фактическое накопление коммунальных отходов,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baseline="30000" dirty="0" smtClean="0">
                <a:solidFill>
                  <a:srgbClr val="002060"/>
                </a:solidFill>
                <a:latin typeface="Impact" pitchFamily="34" charset="0"/>
                <a:cs typeface="Arial" pitchFamily="34" charset="0"/>
              </a:rPr>
              <a:t>3</a:t>
            </a:r>
            <a:endParaRPr lang="ru-RU" sz="2000" b="1" dirty="0">
              <a:solidFill>
                <a:srgbClr val="00206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00350" y="4515984"/>
            <a:ext cx="415133" cy="42059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73259" y="3915269"/>
            <a:ext cx="42433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616623" y="1456122"/>
            <a:ext cx="0" cy="52123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16623" y="1358254"/>
            <a:ext cx="4575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муниципальных учреждений на вывоз ТКО </a:t>
            </a: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и после введения норматива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 сохранении фактических объемов накопления)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54782811"/>
              </p:ext>
            </p:extLst>
          </p:nvPr>
        </p:nvGraphicFramePr>
        <p:xfrm>
          <a:off x="7877618" y="2260487"/>
          <a:ext cx="4053385" cy="459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379722" y="5414998"/>
            <a:ext cx="111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1656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92685" y="4212685"/>
            <a:ext cx="110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itchFamily="34" charset="0"/>
                <a:cs typeface="Arial" pitchFamily="34" charset="0"/>
              </a:rPr>
              <a:t>4200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461924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211339"/>
            <a:ext cx="12192000" cy="842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941785" algn="ctr">
              <a:lnSpc>
                <a:spcPct val="90000"/>
              </a:lnSpc>
              <a:defRPr/>
            </a:pPr>
            <a:r>
              <a:rPr lang="ru-RU" sz="2900" b="1" dirty="0" smtClean="0">
                <a:solidFill>
                  <a:schemeClr val="bg1"/>
                </a:solidFill>
                <a:latin typeface="Impact" pitchFamily="34" charset="0"/>
                <a:cs typeface="Arial" panose="020B0604020202020204" pitchFamily="34" charset="0"/>
              </a:rPr>
              <a:t>2020 </a:t>
            </a:r>
            <a:r>
              <a:rPr lang="ru-RU" sz="2900" b="1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г</a:t>
            </a:r>
            <a:r>
              <a:rPr lang="ru-RU" sz="2900" b="1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од</a:t>
            </a:r>
            <a:r>
              <a:rPr lang="ru-RU" sz="2900" b="1" dirty="0" smtClean="0">
                <a:solidFill>
                  <a:schemeClr val="bg1"/>
                </a:solidFill>
                <a:latin typeface="Impact" pitchFamily="34" charset="0"/>
                <a:cs typeface="Arial" panose="020B0604020202020204" pitchFamily="34" charset="0"/>
              </a:rPr>
              <a:t> </a:t>
            </a:r>
            <a:r>
              <a:rPr lang="ru-RU" sz="2900" b="1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события</a:t>
            </a:r>
            <a:endParaRPr lang="ru-RU" sz="29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72115" y="3150356"/>
            <a:ext cx="306251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тружеников тыла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72116" y="2652719"/>
            <a:ext cx="3062513" cy="69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Calibri" panose="020F0502020204030204" pitchFamily="34" charset="0"/>
                <a:cs typeface="Arial" pitchFamily="34" charset="0"/>
              </a:rPr>
              <a:t>681</a:t>
            </a:r>
            <a:endParaRPr lang="ru-RU" sz="4800" b="1" dirty="0" smtClean="0">
              <a:solidFill>
                <a:schemeClr val="accent6">
                  <a:lumMod val="50000"/>
                </a:schemeClr>
              </a:solidFill>
              <a:latin typeface="Impact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2115" y="1168258"/>
            <a:ext cx="3062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Calibri" panose="020F0502020204030204" pitchFamily="34" charset="0"/>
                <a:cs typeface="Arial" pitchFamily="34" charset="0"/>
              </a:rPr>
              <a:t>25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672116" y="1944833"/>
            <a:ext cx="306251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ветеранов Великой Отечественной Войны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C:\Users\Ilfat\Desktop\12412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1302" r="5556" b="9146"/>
          <a:stretch/>
        </p:blipFill>
        <p:spPr bwMode="auto">
          <a:xfrm>
            <a:off x="57953" y="1286711"/>
            <a:ext cx="3614164" cy="21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lfat\Desktop\1231231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11219" r="14587" b="4400"/>
          <a:stretch/>
        </p:blipFill>
        <p:spPr bwMode="auto">
          <a:xfrm>
            <a:off x="57953" y="3550466"/>
            <a:ext cx="2657072" cy="32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Ilfat\Desktop\Screenshot12412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078"/>
          <a:stretch/>
        </p:blipFill>
        <p:spPr bwMode="auto">
          <a:xfrm>
            <a:off x="2886682" y="3572947"/>
            <a:ext cx="3854818" cy="323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6789325" y="1456122"/>
            <a:ext cx="0" cy="52123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Y:\ДЛЯ ВСЕХ!!!\Колущинский\Письма\9782\Приложение\Отдел культуры\кдц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8836" r="10845"/>
          <a:stretch/>
        </p:blipFill>
        <p:spPr bwMode="auto">
          <a:xfrm>
            <a:off x="6878294" y="1286711"/>
            <a:ext cx="2904335" cy="27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4418" r="34574" b="4418"/>
          <a:stretch/>
        </p:blipFill>
        <p:spPr>
          <a:xfrm>
            <a:off x="6878294" y="4099687"/>
            <a:ext cx="2904335" cy="2706542"/>
          </a:xfrm>
          <a:prstGeom prst="rect">
            <a:avLst/>
          </a:prstGeom>
        </p:spPr>
      </p:pic>
      <p:pic>
        <p:nvPicPr>
          <p:cNvPr id="25" name="Picture 3" descr="X:\Отд. экономики\05Анна А\ФОТО 100 ТАССР\IMG-20200915-WA001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15574" b="11112"/>
          <a:stretch/>
        </p:blipFill>
        <p:spPr bwMode="auto">
          <a:xfrm>
            <a:off x="9835648" y="4454547"/>
            <a:ext cx="2283782" cy="23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Ilfat\Downloads\imgonline-com-ua-Transparent-backgr-23CyB4tuPXl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21" y="1859621"/>
            <a:ext cx="2280509" cy="15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60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lfat\Downloads\imgonline-com-ua-Transparent-backgr-htTer3Ts2DRlJlX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8"/>
          <a:stretch/>
        </p:blipFill>
        <p:spPr bwMode="auto">
          <a:xfrm>
            <a:off x="6698639" y="1324501"/>
            <a:ext cx="5303980" cy="15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lfat\Downloads\imgonline-com-ua-Transparent-backgr-01zLRG4e5hQ1b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95" y="2891368"/>
            <a:ext cx="1731962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8226096" y="3005180"/>
            <a:ext cx="3719373" cy="963589"/>
            <a:chOff x="8016546" y="3005180"/>
            <a:chExt cx="3719373" cy="963589"/>
          </a:xfrm>
        </p:grpSpPr>
        <p:pic>
          <p:nvPicPr>
            <p:cNvPr id="2052" name="Picture 4" descr="C:\Users\Ilfat\Downloads\imgonline-com-ua-Transparent-backgr-Uxl3HITOmQLgV0N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2357" y="3006064"/>
              <a:ext cx="3580062" cy="96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8016546" y="3005180"/>
              <a:ext cx="783177" cy="597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>
                  <a:solidFill>
                    <a:srgbClr val="FF0000"/>
                  </a:solidFill>
                  <a:latin typeface="Impact" pitchFamily="34" charset="0"/>
                </a:rPr>
                <a:t>19</a:t>
              </a:r>
              <a:endParaRPr lang="ru-RU" sz="3600" dirty="0">
                <a:solidFill>
                  <a:srgbClr val="FF0000"/>
                </a:solidFill>
                <a:latin typeface="Impact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493973" y="3008351"/>
              <a:ext cx="1241946" cy="597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solidFill>
                    <a:srgbClr val="FF0000"/>
                  </a:solidFill>
                  <a:latin typeface="Impact" pitchFamily="34" charset="0"/>
                </a:rPr>
                <a:t>2021</a:t>
              </a:r>
              <a:endParaRPr lang="ru-RU" sz="3600" b="1" dirty="0">
                <a:solidFill>
                  <a:srgbClr val="FF0000"/>
                </a:solidFill>
                <a:latin typeface="Impact" pitchFamily="34" charset="0"/>
              </a:endParaRPr>
            </a:p>
          </p:txBody>
        </p:sp>
      </p:grpSp>
      <p:pic>
        <p:nvPicPr>
          <p:cNvPr id="9220" name="Picture 4" descr="C:\Users\Ilfat\Downloads\WhatsApp Image 2020-12-04 at 10.56.27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0098" r="27220" b="17121"/>
          <a:stretch/>
        </p:blipFill>
        <p:spPr bwMode="auto">
          <a:xfrm>
            <a:off x="9888059" y="4206253"/>
            <a:ext cx="2129770" cy="2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lfat\Downloads\WhatsApp Image 2020-12-04 at 10.56.27 (1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41" r="8798" b="1792"/>
          <a:stretch/>
        </p:blipFill>
        <p:spPr bwMode="auto">
          <a:xfrm>
            <a:off x="128694" y="1447801"/>
            <a:ext cx="6360395" cy="52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211339"/>
            <a:ext cx="12192000" cy="842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941785" algn="ctr">
              <a:lnSpc>
                <a:spcPct val="90000"/>
              </a:lnSpc>
              <a:defRPr/>
            </a:pPr>
            <a:r>
              <a:rPr lang="ru-RU" sz="2900" b="1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Задачи на 2021 год</a:t>
            </a:r>
            <a:endParaRPr lang="ru-RU" sz="29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Ilfat\Downloads\WhatsApp Image 2020-12-14 at 17.04.18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9" b="13787"/>
          <a:stretch/>
        </p:blipFill>
        <p:spPr bwMode="auto">
          <a:xfrm>
            <a:off x="6629400" y="4206253"/>
            <a:ext cx="3104188" cy="2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36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0" y="2662963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Спасибо за внимание</a:t>
            </a:r>
            <a:r>
              <a:rPr lang="ru-RU" alt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Игътибарыгыз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өчен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рәхмәт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!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2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0" y="335403"/>
            <a:ext cx="12192000" cy="59483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Волонтерское движение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1" y="1620384"/>
            <a:ext cx="2772925" cy="4778375"/>
          </a:xfrm>
          <a:prstGeom prst="flowChartInputOutpu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36" y="1620384"/>
            <a:ext cx="3697233" cy="4778375"/>
          </a:xfrm>
          <a:prstGeom prst="parallelogram">
            <a:avLst>
              <a:gd name="adj" fmla="val 13889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15489"/>
          <a:stretch/>
        </p:blipFill>
        <p:spPr>
          <a:xfrm>
            <a:off x="8607104" y="1620384"/>
            <a:ext cx="2892366" cy="4778375"/>
          </a:xfrm>
          <a:prstGeom prst="parallelogram">
            <a:avLst>
              <a:gd name="adj" fmla="val 17593"/>
            </a:avLst>
          </a:prstGeom>
        </p:spPr>
      </p:pic>
      <p:pic>
        <p:nvPicPr>
          <p:cNvPr id="1026" name="Picture 2" descr="C:\Users\Ilfat\Desktop\print_6448719_45993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44" y="1620384"/>
            <a:ext cx="3583781" cy="4778375"/>
          </a:xfrm>
          <a:prstGeom prst="parallelogram">
            <a:avLst>
              <a:gd name="adj" fmla="val 17593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463"/>
            <a:ext cx="12192000" cy="8239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Стратегия-2030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7" descr="C:\Users\Ilfat\Desktop\Untitled.FR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907" r="2864" b="1712"/>
          <a:stretch/>
        </p:blipFill>
        <p:spPr bwMode="auto">
          <a:xfrm>
            <a:off x="8479429" y="1473492"/>
            <a:ext cx="3584096" cy="520484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C:\Users\Ilfat\Desktop\Стратегия 2030 победитель всероссийского конкурс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12230" r="3149" b="13595"/>
          <a:stretch/>
        </p:blipFill>
        <p:spPr bwMode="auto">
          <a:xfrm>
            <a:off x="4870500" y="1464826"/>
            <a:ext cx="3404214" cy="260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lfat\Downloads\WhatsApp Image 2020-12-03 at 17.39.39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4146" r="417" b="8734"/>
          <a:stretch/>
        </p:blipFill>
        <p:spPr bwMode="auto">
          <a:xfrm>
            <a:off x="235237" y="1469159"/>
            <a:ext cx="4445947" cy="260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fat\Desktop\52xNaxXGkC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76" b="17224"/>
          <a:stretch/>
        </p:blipFill>
        <p:spPr bwMode="auto">
          <a:xfrm>
            <a:off x="235237" y="4130264"/>
            <a:ext cx="8039477" cy="26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Отд. экономики\06План мероприятий-исполнение поручений\Совещания, мероприятия\2020\Съезд муниципальных образований (декабрь 2020)\Варианты презентации черновые\Картинки, испозованные в презентации\03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5" t="29108" b="13665"/>
          <a:stretch/>
        </p:blipFill>
        <p:spPr bwMode="auto">
          <a:xfrm>
            <a:off x="5859093" y="4291384"/>
            <a:ext cx="5994454" cy="245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lfat\Desktop\af619093-c395-4a81-89b2-0e829b1668c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980" y="1347480"/>
            <a:ext cx="2968568" cy="22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463"/>
            <a:ext cx="12192000" cy="8239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Z:\Отд. экономики\ДЛЯ ВСЕХ!!!\05.12.19 Выступление главы на съезде муниципальных образований\Информация с предыдущих докладов\Фото\Лиде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0" t="11785" r="35724" b="23007"/>
          <a:stretch/>
        </p:blipFill>
        <p:spPr bwMode="auto">
          <a:xfrm>
            <a:off x="5859093" y="1347480"/>
            <a:ext cx="2857823" cy="2210040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1" t="2062" r="3589" b="8474"/>
          <a:stretch/>
        </p:blipFill>
        <p:spPr>
          <a:xfrm>
            <a:off x="2413542" y="3736268"/>
            <a:ext cx="3194757" cy="227254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413542" y="5335521"/>
            <a:ext cx="3194757" cy="6631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Дома детского творчества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59093" y="6412826"/>
            <a:ext cx="5994453" cy="3362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Стадион «Татнефть – Олимп»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859095" y="3054825"/>
            <a:ext cx="2857821" cy="509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Спортивный комплекс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«Лидер»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884980" y="1347480"/>
            <a:ext cx="2968568" cy="509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Скейтпарк на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территории стадиона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13540" y="6008811"/>
            <a:ext cx="3185819" cy="83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Построено</a:t>
            </a:r>
          </a:p>
          <a:p>
            <a:pPr lvl="0" algn="ctr">
              <a:lnSpc>
                <a:spcPct val="80000"/>
              </a:lnSpc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3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000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детских сада	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7</a:t>
            </a:r>
            <a:r>
              <a:rPr lang="ru-RU" sz="2000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spc="-15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ФАПов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-2" y="3865494"/>
            <a:ext cx="24135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Капитально отремонтированы</a:t>
            </a:r>
          </a:p>
          <a:p>
            <a:pPr lvl="0" algn="ctr">
              <a:lnSpc>
                <a:spcPct val="80000"/>
              </a:lnSpc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14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000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</a:t>
            </a:r>
          </a:p>
          <a:p>
            <a:pPr lvl="0" algn="ctr">
              <a:lnSpc>
                <a:spcPct val="80000"/>
              </a:lnSpc>
            </a:pPr>
            <a:endParaRPr lang="ru-RU" sz="2000" spc="-15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6</a:t>
            </a:r>
            <a:r>
              <a:rPr lang="ru-RU" sz="2000" spc="-1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детских садов</a:t>
            </a:r>
          </a:p>
          <a:p>
            <a:pPr lvl="0" algn="ctr">
              <a:lnSpc>
                <a:spcPct val="80000"/>
              </a:lnSpc>
            </a:pPr>
            <a:endParaRPr lang="ru-RU" sz="2000" spc="-15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5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 </a:t>
            </a:r>
          </a:p>
          <a:p>
            <a:pPr lvl="0" algn="ctr">
              <a:lnSpc>
                <a:spcPct val="80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здравоохранения</a:t>
            </a:r>
          </a:p>
          <a:p>
            <a:pPr lvl="0" algn="ctr">
              <a:lnSpc>
                <a:spcPct val="80000"/>
              </a:lnSpc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12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ФАПов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859095" y="3597034"/>
            <a:ext cx="5994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23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универсальные спортивные площадки </a:t>
            </a:r>
            <a:r>
              <a:rPr lang="ru-RU" sz="2000" spc="-1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Модульная лыжная база </a:t>
            </a:r>
          </a:p>
        </p:txBody>
      </p:sp>
      <p:pic>
        <p:nvPicPr>
          <p:cNvPr id="28" name="Picture 6" descr="ÐÐ°ÑÑÐ¸Ð½ÐºÐ¸ Ð¿Ð¾ Ð·Ð°Ð¿ÑÐ¾ÑÑ Ð´ÐµÑÑÐºÐ°Ñ Ð¿Ð¾Ð»Ð¸ÐºÐ»Ð¸Ð½Ð¸ÐºÐ° ÑÐ¸ÑÑÐ¾Ð¿Ð¾Ð»Ñ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3210" r="10560" b="25844"/>
          <a:stretch/>
        </p:blipFill>
        <p:spPr bwMode="auto">
          <a:xfrm>
            <a:off x="298973" y="1347480"/>
            <a:ext cx="5056391" cy="2388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98974" y="3389581"/>
            <a:ext cx="5048182" cy="3466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20000"/>
                </a:schemeClr>
              </a:gs>
              <a:gs pos="63000">
                <a:schemeClr val="accent6">
                  <a:lumMod val="75000"/>
                </a:schemeClr>
              </a:gs>
              <a:gs pos="95000">
                <a:srgbClr val="0070C0"/>
              </a:gs>
              <a:gs pos="99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Новая детская поликлиника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4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463"/>
            <a:ext cx="12192000" cy="82391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Парки и скверы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7" descr="http://cs.nblu.ru/cs629306/v629306870/fea2/IflvdoYCb5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23015" r="6131" b="22381"/>
          <a:stretch/>
        </p:blipFill>
        <p:spPr bwMode="auto">
          <a:xfrm>
            <a:off x="4522624" y="4978400"/>
            <a:ext cx="3581628" cy="1776214"/>
          </a:xfrm>
          <a:prstGeom prst="rect">
            <a:avLst/>
          </a:prstGeom>
          <a:extLst/>
        </p:spPr>
      </p:pic>
      <p:pic>
        <p:nvPicPr>
          <p:cNvPr id="46" name="Рисунок 45" descr="s6P1C6hDrko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37000"/>
                    </a14:imgEffect>
                  </a14:imgLayer>
                </a14:imgProps>
              </a:ext>
            </a:extLst>
          </a:blip>
          <a:srcRect t="5919" b="15339"/>
          <a:stretch/>
        </p:blipFill>
        <p:spPr>
          <a:xfrm>
            <a:off x="85491" y="1333075"/>
            <a:ext cx="4353636" cy="2285849"/>
          </a:xfrm>
          <a:prstGeom prst="rect">
            <a:avLst/>
          </a:prstGeom>
        </p:spPr>
      </p:pic>
      <p:pic>
        <p:nvPicPr>
          <p:cNvPr id="47" name="Picture 4" descr="Z:\Отд. экономики\ДЛЯ ВСЕХ!!!\05.12.19 Выступление главы на съезде муниципальных образований\фото города Печенкин\Облако Mail.ru (2)\Набережная Кам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 b="6291"/>
          <a:stretch/>
        </p:blipFill>
        <p:spPr bwMode="auto">
          <a:xfrm>
            <a:off x="85491" y="4634587"/>
            <a:ext cx="4353636" cy="21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85491" y="3618924"/>
            <a:ext cx="4353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Создано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9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парков 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скверов,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реконструирован Бульвар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C:\Users\Ilfat\Desktop\573fe6ad-8cfc-44ac-bdb4-581097bf02d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7" b="9461"/>
          <a:stretch/>
        </p:blipFill>
        <p:spPr bwMode="auto">
          <a:xfrm>
            <a:off x="4522624" y="1347589"/>
            <a:ext cx="3581628" cy="17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Users\Ilfat\Desktop\Рисунок11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77" y="1347589"/>
            <a:ext cx="381635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Ilfat\Downloads\IMG-20190627-WA001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3" r="22183" b="24063"/>
          <a:stretch/>
        </p:blipFill>
        <p:spPr bwMode="auto">
          <a:xfrm>
            <a:off x="4522624" y="3250440"/>
            <a:ext cx="3588331" cy="16013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0864"/>
            <a:ext cx="12192000" cy="8239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  <a:b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Новый микрорайон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C:\Users\Ilfat\Desktop\print_6693199_4732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8691" r="3142" b="19234"/>
          <a:stretch/>
        </p:blipFill>
        <p:spPr bwMode="auto">
          <a:xfrm>
            <a:off x="198544" y="3082214"/>
            <a:ext cx="7219665" cy="36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8544" y="1422410"/>
            <a:ext cx="3721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ПЕРЕСЕЛИЛИСЬ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Times New Roman" panose="02020603050405020304" pitchFamily="18" charset="0"/>
              </a:rPr>
              <a:t>1104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Impac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семьи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3920467" y="1362449"/>
            <a:ext cx="0" cy="150491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20467" y="1420083"/>
            <a:ext cx="3497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НОВАЯ ШКОЛА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Times New Roman" panose="02020603050405020304" pitchFamily="18" charset="0"/>
              </a:rPr>
              <a:t>800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Impact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учебных мест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Users\Ilfat\Desktop\184346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67" r="22458" b="25583"/>
          <a:stretch/>
        </p:blipFill>
        <p:spPr bwMode="auto">
          <a:xfrm>
            <a:off x="7587465" y="1362449"/>
            <a:ext cx="4365666" cy="22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lfat\Desktop\40e3f672-1adf-45f6-acaf-f776417121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7" b="16389"/>
          <a:stretch/>
        </p:blipFill>
        <p:spPr bwMode="auto">
          <a:xfrm>
            <a:off x="7587463" y="3680313"/>
            <a:ext cx="4365668" cy="18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lfat\Downloads\WhatsApp Image 2020-12-07 at 14.21.48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1" r="32834" b="39552"/>
          <a:stretch/>
        </p:blipFill>
        <p:spPr bwMode="auto">
          <a:xfrm>
            <a:off x="7587464" y="5618296"/>
            <a:ext cx="436566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6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73392"/>
            <a:ext cx="12192000" cy="8239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  <a:b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Капитальный ремонт МКД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3870"/>
          <a:stretch/>
        </p:blipFill>
        <p:spPr>
          <a:xfrm>
            <a:off x="6805385" y="2363788"/>
            <a:ext cx="5326743" cy="40467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Рисунок 23" descr="C:\Users\Админ\Desktop\Кап.ремонт 2019г\Фото МКД -2019г\г.Чистополь,Бебеля,119\DSC0942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0" t="16333" r="2607"/>
          <a:stretch/>
        </p:blipFill>
        <p:spPr bwMode="auto">
          <a:xfrm>
            <a:off x="4448228" y="4428910"/>
            <a:ext cx="2321546" cy="19689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674" name="Picture 2" descr="C:\Users\Ilfat\Desktop\5f113f868d4e5_IMG_98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/>
          <a:stretch/>
        </p:blipFill>
        <p:spPr bwMode="auto">
          <a:xfrm>
            <a:off x="4448258" y="2363789"/>
            <a:ext cx="2321546" cy="200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98" y="1332614"/>
            <a:ext cx="12079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ОТРЕМОНТИРОВАН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89</a:t>
            </a:r>
            <a:r>
              <a:rPr lang="ru-RU" sz="2000" b="1" dirty="0" smtClean="0"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МНОГОКВАРТИРНЫЙ ДОМ,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том числе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38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домов в сельских поселениях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Ilfat\Downloads\Бебеля 119 Фасад после ремонта (5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20329"/>
          <a:stretch/>
        </p:blipFill>
        <p:spPr bwMode="auto">
          <a:xfrm>
            <a:off x="52598" y="2357534"/>
            <a:ext cx="4382930" cy="40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4226"/>
            <a:ext cx="12192000" cy="8239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  <a:b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Ремонт дорожной сети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22" b="15917"/>
          <a:stretch/>
        </p:blipFill>
        <p:spPr>
          <a:xfrm>
            <a:off x="540857" y="1739744"/>
            <a:ext cx="5368357" cy="2929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4" descr="C:\Users\Хуснуллин\Desktop\8714647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1" t="17533" r="-1" b="9513"/>
          <a:stretch/>
        </p:blipFill>
        <p:spPr bwMode="auto">
          <a:xfrm>
            <a:off x="6226630" y="1739744"/>
            <a:ext cx="5507980" cy="292924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6" name="Picture 2" descr="ÐÐ°ÑÑÐ¸Ð½ÐºÐ¸ Ð¿Ð¾ Ð·Ð°Ð¿ÑÐ¾ÑÑ ÑÐµÐ¼Ð¾Ð½Ñ ÑÑÐ¾ÑÑÐ°ÑÐ¾Ð² ÑÐ¸ÑÑÐ¾Ð¿Ð¾Ð»Ñ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t="709" b="6548"/>
          <a:stretch/>
        </p:blipFill>
        <p:spPr bwMode="auto">
          <a:xfrm>
            <a:off x="533176" y="4807374"/>
            <a:ext cx="2662832" cy="19563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8445" r="16048" b="13074"/>
          <a:stretch/>
        </p:blipFill>
        <p:spPr>
          <a:xfrm>
            <a:off x="6226630" y="4783138"/>
            <a:ext cx="2607955" cy="195637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40857" y="1306860"/>
            <a:ext cx="11193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УКЛАДКА АСФАЛЬТА И ЩЕБНЯ, ЯМОЧНЫЙ РЕМОНТ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Arial" pitchFamily="34" charset="0"/>
              </a:rPr>
              <a:t>130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КМ. ДОРОГ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Ilfat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82" y="4807374"/>
            <a:ext cx="2637751" cy="195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Ilfat\Desktop\№4(47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" b="-243"/>
          <a:stretch/>
        </p:blipFill>
        <p:spPr bwMode="auto">
          <a:xfrm>
            <a:off x="8980620" y="4783138"/>
            <a:ext cx="2753990" cy="195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4387"/>
            <a:ext cx="899247" cy="105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470" y="104388"/>
            <a:ext cx="878060" cy="11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9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8239</TotalTime>
  <Words>606</Words>
  <Application>Microsoft Office PowerPoint</Application>
  <PresentationFormat>Широкоэкранный</PresentationFormat>
  <Paragraphs>202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Impact</vt:lpstr>
      <vt:lpstr>Times New Roman</vt:lpstr>
      <vt:lpstr>Тема Office</vt:lpstr>
      <vt:lpstr>Работа в условиях пандемии</vt:lpstr>
      <vt:lpstr>Работа медицинских учреждений</vt:lpstr>
      <vt:lpstr>Волонтерское движение</vt:lpstr>
      <vt:lpstr>Стратегия-2030</vt:lpstr>
      <vt:lpstr>Строительство</vt:lpstr>
      <vt:lpstr>Парки и скверы</vt:lpstr>
      <vt:lpstr>Строительство Новый микрорайон</vt:lpstr>
      <vt:lpstr>Строительство Капитальный ремонт МКД</vt:lpstr>
      <vt:lpstr>Строительство Ремонт дорожной сети</vt:lpstr>
      <vt:lpstr>«Наш Двор»</vt:lpstr>
      <vt:lpstr>Презентация PowerPoint</vt:lpstr>
      <vt:lpstr>Строительство Сельские поселения</vt:lpstr>
      <vt:lpstr>Программа самообложения</vt:lpstr>
      <vt:lpstr>Поддержка  муниципальных образований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главы _____муниципального района  Ф.И.О.</dc:title>
  <dc:creator>user</dc:creator>
  <cp:lastModifiedBy>Марсель Бикмуллин</cp:lastModifiedBy>
  <cp:revision>753</cp:revision>
  <cp:lastPrinted>2020-12-08T14:16:07Z</cp:lastPrinted>
  <dcterms:created xsi:type="dcterms:W3CDTF">2020-04-07T10:10:43Z</dcterms:created>
  <dcterms:modified xsi:type="dcterms:W3CDTF">2020-12-17T05:24:14Z</dcterms:modified>
</cp:coreProperties>
</file>